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8" r:id="rId37"/>
    <p:sldId id="294" r:id="rId38"/>
    <p:sldId id="299" r:id="rId39"/>
    <p:sldId id="296" r:id="rId40"/>
    <p:sldId id="297"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C1D2F5-50A4-4FE6-94FE-B434CD32FC91}"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C3B49-4E07-445E-ADA1-8CC25C7003B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1D2F5-50A4-4FE6-94FE-B434CD32FC91}" type="datetimeFigureOut">
              <a:rPr lang="zh-CN" altLang="en-US" smtClean="0"/>
              <a:pPr/>
              <a:t>2015/12/5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C3B49-4E07-445E-ADA1-8CC25C7003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928671"/>
            <a:ext cx="7815290" cy="2286015"/>
          </a:xfrm>
        </p:spPr>
        <p:txBody>
          <a:bodyPr/>
          <a:lstStyle/>
          <a:p>
            <a:r>
              <a:rPr lang="en-US" altLang="zh-CN" b="1" dirty="0" smtClean="0"/>
              <a:t>《</a:t>
            </a:r>
            <a:r>
              <a:rPr lang="zh-CN" altLang="en-US" b="1" dirty="0" smtClean="0"/>
              <a:t>英语国家社会与文化入门</a:t>
            </a:r>
            <a:r>
              <a:rPr lang="en-US" altLang="zh-CN" b="1" dirty="0" smtClean="0"/>
              <a:t>》(</a:t>
            </a:r>
            <a:r>
              <a:rPr lang="zh-CN" altLang="en-US" b="1" dirty="0" smtClean="0"/>
              <a:t>下册）</a:t>
            </a:r>
            <a:endParaRPr lang="zh-CN" altLang="en-US" dirty="0"/>
          </a:p>
        </p:txBody>
      </p:sp>
      <p:sp>
        <p:nvSpPr>
          <p:cNvPr id="3" name="副标题 2"/>
          <p:cNvSpPr>
            <a:spLocks noGrp="1"/>
          </p:cNvSpPr>
          <p:nvPr>
            <p:ph type="subTitle" idx="1"/>
          </p:nvPr>
        </p:nvSpPr>
        <p:spPr>
          <a:xfrm>
            <a:off x="1071538" y="3000372"/>
            <a:ext cx="7215238" cy="3000396"/>
          </a:xfrm>
        </p:spPr>
        <p:txBody>
          <a:bodyPr>
            <a:normAutofit/>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Two)</a:t>
            </a:r>
            <a:endParaRPr lang="zh-CN" altLang="en-US" b="1" dirty="0" smtClean="0">
              <a:solidFill>
                <a:srgbClr val="FF0000"/>
              </a:solidFill>
              <a:latin typeface="Times New Roman" pitchFamily="18" charset="0"/>
              <a:cs typeface="Times New Roman" pitchFamily="18" charset="0"/>
            </a:endParaRP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marL="571500" indent="-571500"/>
            <a:r>
              <a:rPr lang="en-US" altLang="zh-CN" sz="3600" dirty="0" smtClean="0">
                <a:latin typeface="Times New Roman" pitchFamily="18" charset="0"/>
                <a:cs typeface="Times New Roman" pitchFamily="18" charset="0"/>
              </a:rPr>
              <a:t>II. Major Writers of the 19</a:t>
            </a:r>
            <a:r>
              <a:rPr lang="en-US" altLang="zh-CN" sz="3600" baseline="30000" dirty="0" smtClean="0">
                <a:latin typeface="Times New Roman" pitchFamily="18" charset="0"/>
                <a:cs typeface="Times New Roman" pitchFamily="18" charset="0"/>
              </a:rPr>
              <a:t>th</a:t>
            </a:r>
            <a:r>
              <a:rPr lang="en-US" altLang="zh-CN" sz="3600" dirty="0" smtClean="0">
                <a:latin typeface="Times New Roman" pitchFamily="18" charset="0"/>
                <a:cs typeface="Times New Roman" pitchFamily="18" charset="0"/>
              </a:rPr>
              <a:t> Century</a:t>
            </a:r>
          </a:p>
        </p:txBody>
      </p:sp>
      <p:sp>
        <p:nvSpPr>
          <p:cNvPr id="7" name="内容占位符 6"/>
          <p:cNvSpPr>
            <a:spLocks noGrp="1"/>
          </p:cNvSpPr>
          <p:nvPr>
            <p:ph idx="1"/>
          </p:nvPr>
        </p:nvSpPr>
        <p:spPr>
          <a:xfrm>
            <a:off x="500034" y="1928802"/>
            <a:ext cx="8186766" cy="4429156"/>
          </a:xfrm>
        </p:spPr>
        <p:txBody>
          <a:bodyPr/>
          <a:lstStyle/>
          <a:p>
            <a:r>
              <a:rPr lang="en-US" altLang="zh-CN" sz="2400" dirty="0" smtClean="0">
                <a:latin typeface="Times New Roman" pitchFamily="18" charset="0"/>
                <a:cs typeface="Times New Roman" pitchFamily="18" charset="0"/>
              </a:rPr>
              <a:t>Ralph Waldo Emerson</a:t>
            </a:r>
          </a:p>
          <a:p>
            <a:r>
              <a:rPr lang="en-US" altLang="zh-CN" sz="2400" dirty="0" smtClean="0">
                <a:latin typeface="Times New Roman" pitchFamily="18" charset="0"/>
                <a:cs typeface="Times New Roman" pitchFamily="18" charset="0"/>
              </a:rPr>
              <a:t>Henry David Thoreau</a:t>
            </a:r>
          </a:p>
          <a:p>
            <a:r>
              <a:rPr lang="en-US" altLang="zh-CN" sz="2400" dirty="0" smtClean="0">
                <a:latin typeface="Times New Roman" pitchFamily="18" charset="0"/>
                <a:cs typeface="Times New Roman" pitchFamily="18" charset="0"/>
              </a:rPr>
              <a:t>Nathaniel Hawthorne</a:t>
            </a:r>
          </a:p>
          <a:p>
            <a:r>
              <a:rPr lang="en-US" altLang="zh-CN" sz="2400" dirty="0" smtClean="0">
                <a:latin typeface="Times New Roman" pitchFamily="18" charset="0"/>
                <a:cs typeface="Times New Roman" pitchFamily="18" charset="0"/>
              </a:rPr>
              <a:t>Herman Melville</a:t>
            </a:r>
          </a:p>
          <a:p>
            <a:r>
              <a:rPr lang="en-US" altLang="zh-CN" sz="2400" dirty="0" smtClean="0">
                <a:latin typeface="Times New Roman" pitchFamily="18" charset="0"/>
                <a:cs typeface="Times New Roman" pitchFamily="18" charset="0"/>
              </a:rPr>
              <a:t>Walt Whitman</a:t>
            </a:r>
          </a:p>
          <a:p>
            <a:r>
              <a:rPr lang="en-US" altLang="zh-CN" sz="2400" dirty="0" smtClean="0">
                <a:latin typeface="Times New Roman" pitchFamily="18" charset="0"/>
                <a:cs typeface="Times New Roman" pitchFamily="18" charset="0"/>
              </a:rPr>
              <a:t>Mark Twain</a:t>
            </a:r>
          </a:p>
          <a:p>
            <a:r>
              <a:rPr lang="en-US" altLang="zh-CN" sz="2400" dirty="0" smtClean="0">
                <a:latin typeface="Times New Roman" pitchFamily="18" charset="0"/>
                <a:cs typeface="Times New Roman" pitchFamily="18" charset="0"/>
              </a:rPr>
              <a:t>Emily Dickenson</a:t>
            </a:r>
          </a:p>
          <a:p>
            <a:pPr>
              <a:buNone/>
            </a:pP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smtClean="0">
                <a:latin typeface="Times New Roman" pitchFamily="18" charset="0"/>
                <a:cs typeface="Times New Roman" pitchFamily="18" charset="0"/>
              </a:rPr>
              <a:t>II. Major Writers of the 19</a:t>
            </a:r>
            <a:r>
              <a:rPr lang="en-US" altLang="zh-CN" sz="3600" baseline="30000" dirty="0" smtClean="0">
                <a:latin typeface="Times New Roman" pitchFamily="18" charset="0"/>
                <a:cs typeface="Times New Roman" pitchFamily="18" charset="0"/>
              </a:rPr>
              <a:t>th</a:t>
            </a:r>
            <a:r>
              <a:rPr lang="en-US" altLang="zh-CN" sz="3600" dirty="0" smtClean="0">
                <a:latin typeface="Times New Roman" pitchFamily="18" charset="0"/>
                <a:cs typeface="Times New Roman" pitchFamily="18" charset="0"/>
              </a:rPr>
              <a:t> Century</a:t>
            </a:r>
            <a:endParaRPr lang="zh-CN" altLang="en-US" sz="3600" dirty="0"/>
          </a:p>
        </p:txBody>
      </p:sp>
      <p:sp>
        <p:nvSpPr>
          <p:cNvPr id="3" name="内容占位符 2"/>
          <p:cNvSpPr>
            <a:spLocks noGrp="1"/>
          </p:cNvSpPr>
          <p:nvPr>
            <p:ph idx="1"/>
          </p:nvPr>
        </p:nvSpPr>
        <p:spPr/>
        <p:txBody>
          <a:bodyPr>
            <a:normAutofit/>
          </a:bodyPr>
          <a:lstStyle/>
          <a:p>
            <a:r>
              <a:rPr lang="en-US" altLang="zh-CN" sz="2400" dirty="0" smtClean="0">
                <a:latin typeface="Times New Roman" pitchFamily="18" charset="0"/>
                <a:cs typeface="Times New Roman" pitchFamily="18" charset="0"/>
              </a:rPr>
              <a:t>Ralph Waldo Emerson (1803-1882): In 1836 Emerson </a:t>
            </a:r>
            <a:r>
              <a:rPr lang="en-US" sz="2400" dirty="0" smtClean="0">
                <a:latin typeface="Times New Roman" pitchFamily="18" charset="0"/>
                <a:cs typeface="Times New Roman" pitchFamily="18" charset="0"/>
              </a:rPr>
              <a:t>published his book </a:t>
            </a:r>
            <a:r>
              <a:rPr lang="en-US" sz="2400" i="1" dirty="0" smtClean="0">
                <a:latin typeface="Times New Roman" pitchFamily="18" charset="0"/>
                <a:cs typeface="Times New Roman" pitchFamily="18" charset="0"/>
              </a:rPr>
              <a:t>Nature</a:t>
            </a:r>
            <a:r>
              <a:rPr lang="en-US" sz="2400" dirty="0" smtClean="0">
                <a:latin typeface="Times New Roman" pitchFamily="18" charset="0"/>
                <a:cs typeface="Times New Roman" pitchFamily="18" charset="0"/>
              </a:rPr>
              <a:t>. In this work, Emerson claimed that by studying and responding to nature individuals could reach a higher spiritual state without formal religion. He was the representative of a circle of intellectuals who gathered around him, as “the Transcendentalists, based on their acceptance of Emerson’s theories about spiritual transcendence. Emerson’s other major work includes “The American Scholar” and “Self-Reliance”. Emerson wrote on a number of subjects, developing certain ideas such as individuality, freedom, the ability for humankind to realize almost anything, and the relationship between the soul and the surrounding world.</a:t>
            </a:r>
            <a:endParaRPr lang="zh-CN" alt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3050"/>
            <a:ext cx="4543428" cy="1227124"/>
          </a:xfrm>
        </p:spPr>
        <p:txBody>
          <a:bodyPr>
            <a:normAutofit/>
          </a:bodyPr>
          <a:lstStyle/>
          <a:p>
            <a:r>
              <a:rPr lang="en-US" altLang="zh-CN" sz="3200" b="0" dirty="0" smtClean="0">
                <a:latin typeface="Times New Roman" pitchFamily="18" charset="0"/>
                <a:cs typeface="Times New Roman" pitchFamily="18" charset="0"/>
              </a:rPr>
              <a:t>Ralph Waldo Emerson</a:t>
            </a:r>
            <a:endParaRPr lang="zh-CN" altLang="en-US" sz="3200" b="0" dirty="0">
              <a:latin typeface="Times New Roman" pitchFamily="18" charset="0"/>
              <a:cs typeface="Times New Roman" pitchFamily="18" charset="0"/>
            </a:endParaRPr>
          </a:p>
        </p:txBody>
      </p:sp>
      <p:pic>
        <p:nvPicPr>
          <p:cNvPr id="7" name="内容占位符 6" descr="220px-Emerson3_cropped.jpg"/>
          <p:cNvPicPr>
            <a:picLocks noGrp="1" noChangeAspect="1"/>
          </p:cNvPicPr>
          <p:nvPr>
            <p:ph idx="1"/>
          </p:nvPr>
        </p:nvPicPr>
        <p:blipFill>
          <a:blip r:embed="rId2"/>
          <a:stretch>
            <a:fillRect/>
          </a:stretch>
        </p:blipFill>
        <p:spPr>
          <a:xfrm>
            <a:off x="4885898" y="1058681"/>
            <a:ext cx="3329440" cy="5084963"/>
          </a:xfrm>
        </p:spPr>
      </p:pic>
      <p:sp>
        <p:nvSpPr>
          <p:cNvPr id="6" name="文本占位符 5"/>
          <p:cNvSpPr>
            <a:spLocks noGrp="1"/>
          </p:cNvSpPr>
          <p:nvPr>
            <p:ph type="body" sz="half" idx="2"/>
          </p:nvPr>
        </p:nvSpPr>
        <p:spPr>
          <a:xfrm>
            <a:off x="428596" y="1643050"/>
            <a:ext cx="4071966" cy="4483113"/>
          </a:xfrm>
        </p:spPr>
        <p:txBody>
          <a:bodyPr>
            <a:noAutofit/>
          </a:bodyPr>
          <a:lstStyle/>
          <a:p>
            <a:r>
              <a:rPr lang="en-US" sz="2000" dirty="0" smtClean="0">
                <a:latin typeface="Times New Roman" pitchFamily="18" charset="0"/>
                <a:cs typeface="Times New Roman" pitchFamily="18" charset="0"/>
              </a:rPr>
              <a:t>Both during his lifetime and since his death, Emerson's reputation and influence have been enormous. He was acknowledged as a major thinker and author and as the central proponent of Transcendental philosophy. His efforts straddled a number of disciplines such as literature, philosophy, theology, psychology, education, and social commentary. He made  important contributions to American thought and letters.</a:t>
            </a:r>
            <a:endParaRPr lang="zh-CN" altLang="en-US"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Autofit/>
          </a:bodyPr>
          <a:lstStyle/>
          <a:p>
            <a:r>
              <a:rPr lang="en-US" altLang="zh-CN" sz="3600" dirty="0" smtClean="0">
                <a:latin typeface="Times New Roman" pitchFamily="18" charset="0"/>
                <a:cs typeface="Times New Roman" pitchFamily="18" charset="0"/>
              </a:rPr>
              <a:t>II. Major Writers of the 19</a:t>
            </a:r>
            <a:r>
              <a:rPr lang="en-US" altLang="zh-CN" sz="3600" baseline="30000" dirty="0" smtClean="0">
                <a:latin typeface="Times New Roman" pitchFamily="18" charset="0"/>
                <a:cs typeface="Times New Roman" pitchFamily="18" charset="0"/>
              </a:rPr>
              <a:t>th</a:t>
            </a:r>
            <a:r>
              <a:rPr lang="en-US" altLang="zh-CN" sz="3600" dirty="0" smtClean="0">
                <a:latin typeface="Times New Roman" pitchFamily="18" charset="0"/>
                <a:cs typeface="Times New Roman" pitchFamily="18" charset="0"/>
              </a:rPr>
              <a:t> Century</a:t>
            </a:r>
            <a:endParaRPr lang="zh-CN" altLang="en-US" sz="3600" dirty="0"/>
          </a:p>
        </p:txBody>
      </p:sp>
      <p:sp>
        <p:nvSpPr>
          <p:cNvPr id="6" name="内容占位符 5"/>
          <p:cNvSpPr>
            <a:spLocks noGrp="1"/>
          </p:cNvSpPr>
          <p:nvPr>
            <p:ph idx="1"/>
          </p:nvPr>
        </p:nvSpPr>
        <p:spPr/>
        <p:txBody>
          <a:bodyPr>
            <a:normAutofit/>
          </a:bodyPr>
          <a:lstStyle/>
          <a:p>
            <a:r>
              <a:rPr lang="en-US" sz="2400" dirty="0" smtClean="0">
                <a:latin typeface="Times New Roman" pitchFamily="18" charset="0"/>
                <a:cs typeface="Times New Roman" pitchFamily="18" charset="0"/>
              </a:rPr>
              <a:t>Henry David Thoreau (1817-1862) was one of Emerson’s most gifted fellow-thinkers. Thoreau was passionate not only about individuals’ learning to think for themselves and being independent, both traditional American values, but also about the necessity for humans to live simply and to know and care for the place where they lived. In 1849 he published an essay titled “Civil Disobedience”. In it, Thoreau argues that individuals should not permit governments to overrule or atrophy their consciences, and that they have a duty to avoid allowing such acquiescence to enable the government to make them the agents of injustice. His commitment to passive resistance continues to influence social activists today.</a:t>
            </a:r>
            <a:endParaRPr lang="zh-CN" altLang="en-US" sz="24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28596" y="274638"/>
            <a:ext cx="8258204" cy="1011222"/>
          </a:xfrm>
        </p:spPr>
        <p:txBody>
          <a:bodyPr>
            <a:normAutofit/>
          </a:bodyPr>
          <a:lstStyle/>
          <a:p>
            <a:r>
              <a:rPr lang="en-US" altLang="zh-CN" sz="3200" dirty="0" smtClean="0">
                <a:latin typeface="Times New Roman" pitchFamily="18" charset="0"/>
                <a:cs typeface="Times New Roman" pitchFamily="18" charset="0"/>
              </a:rPr>
              <a:t>Henry David Thoreau</a:t>
            </a:r>
            <a:endParaRPr lang="zh-CN" altLang="en-US" sz="3200" dirty="0">
              <a:latin typeface="Times New Roman" pitchFamily="18" charset="0"/>
              <a:cs typeface="Times New Roman" pitchFamily="18" charset="0"/>
            </a:endParaRPr>
          </a:p>
        </p:txBody>
      </p:sp>
      <p:pic>
        <p:nvPicPr>
          <p:cNvPr id="10" name="内容占位符 9" descr="Thoreau's House on Walden Pond.jpg"/>
          <p:cNvPicPr>
            <a:picLocks noGrp="1" noChangeAspect="1"/>
          </p:cNvPicPr>
          <p:nvPr>
            <p:ph sz="half" idx="1"/>
          </p:nvPr>
        </p:nvPicPr>
        <p:blipFill>
          <a:blip r:embed="rId2"/>
          <a:stretch>
            <a:fillRect/>
          </a:stretch>
        </p:blipFill>
        <p:spPr>
          <a:xfrm>
            <a:off x="214282" y="2000240"/>
            <a:ext cx="4612703" cy="3143272"/>
          </a:xfrm>
        </p:spPr>
      </p:pic>
      <p:sp>
        <p:nvSpPr>
          <p:cNvPr id="9" name="内容占位符 8"/>
          <p:cNvSpPr>
            <a:spLocks noGrp="1"/>
          </p:cNvSpPr>
          <p:nvPr>
            <p:ph sz="half" idx="2"/>
          </p:nvPr>
        </p:nvSpPr>
        <p:spPr>
          <a:xfrm>
            <a:off x="4857752" y="1285860"/>
            <a:ext cx="3929090" cy="4840303"/>
          </a:xfrm>
        </p:spPr>
        <p:txBody>
          <a:bodyPr>
            <a:normAutofit fontScale="92500" lnSpcReduction="10000"/>
          </a:bodyPr>
          <a:lstStyle/>
          <a:p>
            <a:pPr>
              <a:buNone/>
            </a:pPr>
            <a:r>
              <a:rPr lang="en-US"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Thoreau carried out his ideals by building a small cabin by a wooded pond, where he lived alone with only the company of natural creatures. His best-known book, </a:t>
            </a:r>
            <a:r>
              <a:rPr lang="en-US" sz="2200" i="1" dirty="0" smtClean="0">
                <a:latin typeface="Times New Roman" pitchFamily="18" charset="0"/>
                <a:cs typeface="Times New Roman" pitchFamily="18" charset="0"/>
              </a:rPr>
              <a:t>Walden</a:t>
            </a:r>
            <a:r>
              <a:rPr lang="en-US" sz="2200" dirty="0" smtClean="0">
                <a:latin typeface="Times New Roman" pitchFamily="18" charset="0"/>
                <a:cs typeface="Times New Roman" pitchFamily="18" charset="0"/>
              </a:rPr>
              <a:t> (1854), records his daily observations of the changing seasons and his convictions that living in close relation to nature is personally liberating and ethically rejuvenating. His commitment to living sustainably and to learning from nature continues to this day to influence environmental writers and environmental activists world-wide.</a:t>
            </a:r>
            <a:endParaRPr lang="zh-CN" altLang="en-US" sz="2200" dirty="0">
              <a:latin typeface="Times New Roman" pitchFamily="18" charset="0"/>
              <a:cs typeface="Times New Roman" pitchFamily="18" charset="0"/>
            </a:endParaRPr>
          </a:p>
        </p:txBody>
      </p:sp>
      <p:sp>
        <p:nvSpPr>
          <p:cNvPr id="1025" name="Rectangle 1"/>
          <p:cNvSpPr>
            <a:spLocks noChangeArrowheads="1"/>
          </p:cNvSpPr>
          <p:nvPr/>
        </p:nvSpPr>
        <p:spPr bwMode="auto">
          <a:xfrm rot="10800000" flipV="1">
            <a:off x="214282" y="5324518"/>
            <a:ext cx="46434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Thoreau’s House on Walden Pond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smtClean="0">
                <a:latin typeface="Times New Roman" pitchFamily="18" charset="0"/>
                <a:cs typeface="Times New Roman" pitchFamily="18" charset="0"/>
              </a:rPr>
              <a:t>II. Major Writers of the 19</a:t>
            </a:r>
            <a:r>
              <a:rPr lang="en-US" altLang="zh-CN" sz="3600" baseline="30000" dirty="0" smtClean="0">
                <a:latin typeface="Times New Roman" pitchFamily="18" charset="0"/>
                <a:cs typeface="Times New Roman" pitchFamily="18" charset="0"/>
              </a:rPr>
              <a:t>th</a:t>
            </a:r>
            <a:r>
              <a:rPr lang="en-US" altLang="zh-CN" sz="3600" dirty="0" smtClean="0">
                <a:latin typeface="Times New Roman" pitchFamily="18" charset="0"/>
                <a:cs typeface="Times New Roman" pitchFamily="18" charset="0"/>
              </a:rPr>
              <a:t> Century</a:t>
            </a:r>
            <a:endParaRPr lang="zh-CN" altLang="en-US" sz="3600" dirty="0"/>
          </a:p>
        </p:txBody>
      </p:sp>
      <p:sp>
        <p:nvSpPr>
          <p:cNvPr id="3" name="内容占位符 2"/>
          <p:cNvSpPr>
            <a:spLocks noGrp="1"/>
          </p:cNvSpPr>
          <p:nvPr>
            <p:ph sz="half" idx="1"/>
          </p:nvPr>
        </p:nvSpPr>
        <p:spPr>
          <a:xfrm>
            <a:off x="428596" y="1714488"/>
            <a:ext cx="3786214" cy="4643470"/>
          </a:xfrm>
        </p:spPr>
        <p:txBody>
          <a:bodyPr>
            <a:normAutofit/>
          </a:bodyPr>
          <a:lstStyle/>
          <a:p>
            <a:r>
              <a:rPr lang="en-US" sz="2000" dirty="0" smtClean="0">
                <a:latin typeface="Times New Roman" pitchFamily="18" charset="0"/>
                <a:cs typeface="Times New Roman" pitchFamily="18" charset="0"/>
              </a:rPr>
              <a:t>Nathaniel Hawthorne (1804-1864)  published a volume called </a:t>
            </a:r>
            <a:r>
              <a:rPr lang="en-US" sz="2000" i="1" dirty="0" smtClean="0">
                <a:latin typeface="Times New Roman" pitchFamily="18" charset="0"/>
                <a:cs typeface="Times New Roman" pitchFamily="18" charset="0"/>
              </a:rPr>
              <a:t>Twice-Told Tales</a:t>
            </a:r>
            <a:r>
              <a:rPr lang="en-US" sz="2000" dirty="0" smtClean="0">
                <a:latin typeface="Times New Roman" pitchFamily="18" charset="0"/>
                <a:cs typeface="Times New Roman" pitchFamily="18" charset="0"/>
              </a:rPr>
              <a:t>, stories rich in symbolism and peculiar incidents. His rebelled against the traditional New England outlook on life by writing imaginative “romances,” stories and novels which were not necessarily realistic but which were designed to explore certain moral themes such as guilt, pride and emotional repression.</a:t>
            </a:r>
            <a:endParaRPr lang="zh-CN" altLang="en-US" sz="2000" dirty="0" smtClean="0">
              <a:latin typeface="Times New Roman" pitchFamily="18" charset="0"/>
              <a:cs typeface="Times New Roman" pitchFamily="18" charset="0"/>
            </a:endParaRPr>
          </a:p>
          <a:p>
            <a:endParaRPr lang="zh-CN" altLang="en-US" sz="2000" dirty="0"/>
          </a:p>
        </p:txBody>
      </p:sp>
      <p:pic>
        <p:nvPicPr>
          <p:cNvPr id="5" name="内容占位符 4" descr="Nathaniel_Hawthorne_副本.jpg"/>
          <p:cNvPicPr>
            <a:picLocks noGrp="1" noChangeAspect="1"/>
          </p:cNvPicPr>
          <p:nvPr>
            <p:ph sz="half" idx="2"/>
          </p:nvPr>
        </p:nvPicPr>
        <p:blipFill>
          <a:blip r:embed="rId2"/>
          <a:stretch>
            <a:fillRect/>
          </a:stretch>
        </p:blipFill>
        <p:spPr>
          <a:xfrm>
            <a:off x="4667334" y="1643050"/>
            <a:ext cx="4068522" cy="473239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Nathaniel Hawthorne</a:t>
            </a:r>
            <a:endParaRPr lang="zh-CN" altLang="en-US" sz="3600" dirty="0"/>
          </a:p>
        </p:txBody>
      </p:sp>
      <p:pic>
        <p:nvPicPr>
          <p:cNvPr id="5" name="内容占位符 4" descr="the scarlet letter_副本.jpg"/>
          <p:cNvPicPr>
            <a:picLocks noGrp="1" noChangeAspect="1"/>
          </p:cNvPicPr>
          <p:nvPr>
            <p:ph sz="half" idx="1"/>
          </p:nvPr>
        </p:nvPicPr>
        <p:blipFill>
          <a:blip r:embed="rId2"/>
          <a:stretch>
            <a:fillRect/>
          </a:stretch>
        </p:blipFill>
        <p:spPr>
          <a:xfrm>
            <a:off x="376206" y="1447786"/>
            <a:ext cx="5161920" cy="4552982"/>
          </a:xfrm>
        </p:spPr>
      </p:pic>
      <p:sp>
        <p:nvSpPr>
          <p:cNvPr id="4" name="内容占位符 3"/>
          <p:cNvSpPr>
            <a:spLocks noGrp="1"/>
          </p:cNvSpPr>
          <p:nvPr>
            <p:ph sz="half" idx="2"/>
          </p:nvPr>
        </p:nvSpPr>
        <p:spPr>
          <a:xfrm>
            <a:off x="5500694" y="1357298"/>
            <a:ext cx="3186106" cy="4768865"/>
          </a:xfrm>
        </p:spPr>
        <p:txBody>
          <a:bodyPr>
            <a:normAutofit lnSpcReduction="10000"/>
          </a:bodyPr>
          <a:lstStyle/>
          <a:p>
            <a:r>
              <a:rPr lang="en-US" sz="2400" dirty="0" smtClean="0">
                <a:latin typeface="Times New Roman" pitchFamily="18" charset="0"/>
                <a:cs typeface="Times New Roman" pitchFamily="18" charset="0"/>
              </a:rPr>
              <a:t>Hawthorne wrote novels and many short stories. His masterpiece is </a:t>
            </a:r>
            <a:r>
              <a:rPr lang="en-US" sz="2400" i="1" dirty="0" smtClean="0">
                <a:latin typeface="Times New Roman" pitchFamily="18" charset="0"/>
                <a:cs typeface="Times New Roman" pitchFamily="18" charset="0"/>
              </a:rPr>
              <a:t>The Scarlet Letter,</a:t>
            </a:r>
            <a:r>
              <a:rPr lang="en-US" sz="2400" dirty="0" smtClean="0">
                <a:latin typeface="Times New Roman" pitchFamily="18" charset="0"/>
                <a:cs typeface="Times New Roman" pitchFamily="18" charset="0"/>
              </a:rPr>
              <a:t> a novel published in 1850. Set in the Puritan past, it is the stark drama of a woman harshly cast out from her community for committing the sin of adultery.</a:t>
            </a:r>
            <a:endParaRPr lang="zh-CN" altLang="en-US" sz="24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II. Major Writers of the 19</a:t>
            </a:r>
            <a:r>
              <a:rPr lang="en-US" altLang="zh-CN" baseline="30000" dirty="0" smtClean="0">
                <a:latin typeface="Times New Roman" pitchFamily="18" charset="0"/>
                <a:cs typeface="Times New Roman" pitchFamily="18" charset="0"/>
              </a:rPr>
              <a:t>th</a:t>
            </a:r>
            <a:r>
              <a:rPr lang="en-US" altLang="zh-CN" dirty="0" smtClean="0">
                <a:latin typeface="Times New Roman" pitchFamily="18" charset="0"/>
                <a:cs typeface="Times New Roman" pitchFamily="18" charset="0"/>
              </a:rPr>
              <a:t> Century</a:t>
            </a:r>
            <a:endParaRPr lang="zh-CN" altLang="en-US" dirty="0"/>
          </a:p>
        </p:txBody>
      </p:sp>
      <p:sp>
        <p:nvSpPr>
          <p:cNvPr id="6" name="内容占位符 5"/>
          <p:cNvSpPr>
            <a:spLocks noGrp="1"/>
          </p:cNvSpPr>
          <p:nvPr>
            <p:ph idx="1"/>
          </p:nvPr>
        </p:nvSpPr>
        <p:spPr>
          <a:xfrm>
            <a:off x="457200" y="1785926"/>
            <a:ext cx="8229600" cy="4572032"/>
          </a:xfrm>
        </p:spPr>
        <p:txBody>
          <a:bodyPr>
            <a:normAutofit/>
          </a:bodyPr>
          <a:lstStyle/>
          <a:p>
            <a:r>
              <a:rPr lang="en-US" sz="2400" dirty="0" smtClean="0">
                <a:latin typeface="Times New Roman" pitchFamily="18" charset="0"/>
                <a:cs typeface="Times New Roman" pitchFamily="18" charset="0"/>
              </a:rPr>
              <a:t>Herman Melville (1819-1891), worked at many jobs before signing on in 1839 for the first of several sea voyages. Seven years later, he began writing accounts of his adventures on the open seas and in exotic ports, which won him instant success. Inspired by Hawthorne’s example, he wrote novels which scrutinized capitalism, colonialism, psychology, racism, philosophy, politics and religion. The public rejected them, however, and, discouraged, Melville published several short stories on difficult subjects such as homelessness and mutiny as well as several collections of poetry. Ironically, the very books that proved unacceptable during his lifetime are the ones most admired today.</a:t>
            </a:r>
            <a:endParaRPr lang="zh-CN" alt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71472" y="500042"/>
            <a:ext cx="8115328" cy="2000264"/>
          </a:xfrm>
        </p:spPr>
        <p:txBody>
          <a:bodyPr>
            <a:normAutofit/>
          </a:bodyPr>
          <a:lstStyle/>
          <a:p>
            <a:pPr algn="l"/>
            <a:r>
              <a:rPr lang="en-US" sz="2200" dirty="0" smtClean="0">
                <a:latin typeface="Times New Roman" pitchFamily="18" charset="0"/>
                <a:cs typeface="Times New Roman" pitchFamily="18" charset="0"/>
              </a:rPr>
              <a:t>Melville’s masterpiece </a:t>
            </a:r>
            <a:r>
              <a:rPr lang="en-US" sz="2200" i="1" dirty="0" smtClean="0">
                <a:latin typeface="Times New Roman" pitchFamily="18" charset="0"/>
                <a:cs typeface="Times New Roman" pitchFamily="18" charset="0"/>
              </a:rPr>
              <a:t>Moby Dick or The White Whale</a:t>
            </a:r>
            <a:r>
              <a:rPr lang="en-US" sz="2200" dirty="0" smtClean="0">
                <a:latin typeface="Times New Roman" pitchFamily="18" charset="0"/>
                <a:cs typeface="Times New Roman" pitchFamily="18" charset="0"/>
              </a:rPr>
              <a:t>, published in 1851, uses a story of a whaling voyage to explore numerous profound themes questioning democracy and morality with which contemporary readers continue to grapple. Many consider it to be America’s greatest novel. </a:t>
            </a:r>
            <a:endParaRPr lang="zh-CN" altLang="en-US" sz="2200" dirty="0">
              <a:latin typeface="Times New Roman" pitchFamily="18" charset="0"/>
              <a:cs typeface="Times New Roman" pitchFamily="18" charset="0"/>
            </a:endParaRPr>
          </a:p>
        </p:txBody>
      </p:sp>
      <p:sp>
        <p:nvSpPr>
          <p:cNvPr id="5" name="内容占位符 4"/>
          <p:cNvSpPr>
            <a:spLocks noGrp="1"/>
          </p:cNvSpPr>
          <p:nvPr>
            <p:ph idx="1"/>
          </p:nvPr>
        </p:nvSpPr>
        <p:spPr>
          <a:xfrm>
            <a:off x="928662" y="2714620"/>
            <a:ext cx="7758138" cy="4000527"/>
          </a:xfrm>
        </p:spPr>
        <p:txBody>
          <a:bodyPr>
            <a:normAutofit/>
          </a:bodyPr>
          <a:lstStyle/>
          <a:p>
            <a:pPr>
              <a:buNone/>
            </a:pPr>
            <a:endParaRPr lang="zh-CN" altLang="en-US" sz="3400" dirty="0">
              <a:latin typeface="Times New Roman" pitchFamily="18" charset="0"/>
              <a:cs typeface="Times New Roman" pitchFamily="18" charset="0"/>
            </a:endParaRPr>
          </a:p>
        </p:txBody>
      </p:sp>
      <p:pic>
        <p:nvPicPr>
          <p:cNvPr id="7" name="内容占位符 6" descr="Moby-Dick-2.jpg"/>
          <p:cNvPicPr>
            <a:picLocks noGrp="1" noChangeAspect="1"/>
          </p:cNvPicPr>
          <p:nvPr>
            <p:ph sz="half" idx="4294967295"/>
          </p:nvPr>
        </p:nvPicPr>
        <p:blipFill>
          <a:blip r:embed="rId2"/>
          <a:stretch>
            <a:fillRect/>
          </a:stretch>
        </p:blipFill>
        <p:spPr>
          <a:xfrm>
            <a:off x="642910" y="2428868"/>
            <a:ext cx="8072494" cy="421026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en-US" altLang="zh-CN" sz="3600" dirty="0" smtClean="0">
                <a:latin typeface="Times New Roman" pitchFamily="18" charset="0"/>
                <a:cs typeface="Times New Roman" pitchFamily="18" charset="0"/>
              </a:rPr>
              <a:t>II. Major Writers of the 19</a:t>
            </a:r>
            <a:r>
              <a:rPr lang="en-US" altLang="zh-CN" sz="3600" baseline="30000" dirty="0" smtClean="0">
                <a:latin typeface="Times New Roman" pitchFamily="18" charset="0"/>
                <a:cs typeface="Times New Roman" pitchFamily="18" charset="0"/>
              </a:rPr>
              <a:t>th</a:t>
            </a:r>
            <a:r>
              <a:rPr lang="en-US" altLang="zh-CN" sz="3600" dirty="0" smtClean="0">
                <a:latin typeface="Times New Roman" pitchFamily="18" charset="0"/>
                <a:cs typeface="Times New Roman" pitchFamily="18" charset="0"/>
              </a:rPr>
              <a:t> Century</a:t>
            </a:r>
            <a:endParaRPr lang="zh-CN" altLang="en-US" sz="3600" dirty="0"/>
          </a:p>
        </p:txBody>
      </p:sp>
      <p:sp>
        <p:nvSpPr>
          <p:cNvPr id="5" name="内容占位符 4"/>
          <p:cNvSpPr>
            <a:spLocks noGrp="1"/>
          </p:cNvSpPr>
          <p:nvPr>
            <p:ph idx="1"/>
          </p:nvPr>
        </p:nvSpPr>
        <p:spPr>
          <a:xfrm>
            <a:off x="500034" y="1643050"/>
            <a:ext cx="8229600" cy="4525963"/>
          </a:xfrm>
        </p:spPr>
        <p:txBody>
          <a:bodyPr>
            <a:noAutofit/>
          </a:bodyPr>
          <a:lstStyle/>
          <a:p>
            <a:r>
              <a:rPr lang="en-US" sz="2000" dirty="0" smtClean="0">
                <a:latin typeface="Times New Roman" pitchFamily="18" charset="0"/>
                <a:cs typeface="Times New Roman" pitchFamily="18" charset="0"/>
              </a:rPr>
              <a:t>Walt Whitman (1818-1892) was a great poet who asserted a truly American voice, one that celebrated the American landscape, the American people, their speech and democratic form of government. In 1855, he published a ground-breaking book called </a:t>
            </a:r>
            <a:r>
              <a:rPr lang="en-US" sz="2000" i="1" dirty="0" smtClean="0">
                <a:latin typeface="Times New Roman" pitchFamily="18" charset="0"/>
                <a:cs typeface="Times New Roman" pitchFamily="18" charset="0"/>
              </a:rPr>
              <a:t>Leaves of Grass</a:t>
            </a:r>
            <a:r>
              <a:rPr lang="en-US" sz="2000" dirty="0" smtClean="0">
                <a:latin typeface="Times New Roman" pitchFamily="18" charset="0"/>
                <a:cs typeface="Times New Roman" pitchFamily="18" charset="0"/>
              </a:rPr>
              <a:t>. His poetry was characterized by a free-flowing structure with its long irregular lines. Whitman ventured beyond traditional forms to meet his need for more space to express the American spirit. One of the poems is “The Song of Myself” in which Whitman dwelt on himself because he saw himself as a prototype of “The American.” It won Whitman admirers across America and in Europe. Throughout the rest of his life, he kept rewriting and republishing editions of </a:t>
            </a:r>
            <a:r>
              <a:rPr lang="en-US" sz="2000" i="1" dirty="0" smtClean="0">
                <a:latin typeface="Times New Roman" pitchFamily="18" charset="0"/>
                <a:cs typeface="Times New Roman" pitchFamily="18" charset="0"/>
              </a:rPr>
              <a:t>Leaves of Grass. </a:t>
            </a:r>
            <a:r>
              <a:rPr lang="en-US" sz="2000" dirty="0" smtClean="0">
                <a:latin typeface="Times New Roman" pitchFamily="18" charset="0"/>
                <a:cs typeface="Times New Roman" pitchFamily="18" charset="0"/>
              </a:rPr>
              <a:t>He celebrated a sweeping panorama of the American landscape and sang almost mystically of the rhythms of life uniting all citizens of the democracy.</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042"/>
            <a:ext cx="8229600" cy="1071570"/>
          </a:xfrm>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latin typeface="Times New Roman" pitchFamily="18" charset="0"/>
                <a:cs typeface="Times New Roman" pitchFamily="18" charset="0"/>
              </a:rPr>
              <a:t>The United States of America</a:t>
            </a:r>
            <a:r>
              <a:rPr lang="en-US" i="1" dirty="0" smtClean="0"/>
              <a:t/>
            </a:r>
            <a:br>
              <a:rPr lang="en-US" i="1" dirty="0" smtClean="0"/>
            </a:br>
            <a:r>
              <a:rPr lang="en-US" sz="3600" dirty="0" smtClean="0">
                <a:latin typeface="Times New Roman" pitchFamily="18" charset="0"/>
                <a:cs typeface="Times New Roman" pitchFamily="18" charset="0"/>
              </a:rPr>
              <a:t>Unit 7 </a:t>
            </a:r>
            <a:r>
              <a:rPr lang="zh-CN" altLang="en-US" sz="3600" dirty="0">
                <a:latin typeface="Times New Roman" pitchFamily="18" charset="0"/>
                <a:cs typeface="Times New Roman" pitchFamily="18" charset="0"/>
              </a:rPr>
              <a:t> </a:t>
            </a:r>
            <a:r>
              <a:rPr lang="en-US" sz="3600" dirty="0">
                <a:latin typeface="Times New Roman" pitchFamily="18" charset="0"/>
                <a:cs typeface="Times New Roman" pitchFamily="18" charset="0"/>
              </a:rPr>
              <a:t>American Literature</a:t>
            </a:r>
            <a:r>
              <a:rPr lang="zh-CN" altLang="en-US" dirty="0"/>
              <a:t/>
            </a:r>
            <a:br>
              <a:rPr lang="zh-CN" altLang="en-US" dirty="0"/>
            </a:br>
            <a:r>
              <a:rPr lang="zh-CN" altLang="en-US" dirty="0" smtClean="0"/>
              <a:t/>
            </a:r>
            <a:br>
              <a:rPr lang="zh-CN" altLang="en-US" dirty="0" smtClean="0"/>
            </a:br>
            <a:r>
              <a:rPr lang="en-US" dirty="0" smtClean="0"/>
              <a:t> </a:t>
            </a:r>
            <a:endParaRPr lang="zh-CN" altLang="en-US" dirty="0"/>
          </a:p>
        </p:txBody>
      </p:sp>
      <p:pic>
        <p:nvPicPr>
          <p:cNvPr id="4" name="内容占位符 3" descr="美国部分标准图.jpg"/>
          <p:cNvPicPr>
            <a:picLocks noGrp="1" noChangeAspect="1"/>
          </p:cNvPicPr>
          <p:nvPr>
            <p:ph idx="1"/>
          </p:nvPr>
        </p:nvPicPr>
        <p:blipFill>
          <a:blip r:embed="rId2"/>
          <a:stretch>
            <a:fillRect/>
          </a:stretch>
        </p:blipFill>
        <p:spPr>
          <a:xfrm>
            <a:off x="1428728" y="2214554"/>
            <a:ext cx="6286544" cy="391561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sz="3600" dirty="0" smtClean="0">
                <a:latin typeface="Times New Roman" pitchFamily="18" charset="0"/>
                <a:cs typeface="Times New Roman" pitchFamily="18" charset="0"/>
              </a:rPr>
              <a:t>Walt Whitman</a:t>
            </a:r>
            <a:endParaRPr lang="zh-CN" altLang="en-US" sz="3600" dirty="0"/>
          </a:p>
        </p:txBody>
      </p:sp>
      <p:pic>
        <p:nvPicPr>
          <p:cNvPr id="7" name="内容占位符 6" descr="Whitman.jpg"/>
          <p:cNvPicPr>
            <a:picLocks noGrp="1" noChangeAspect="1"/>
          </p:cNvPicPr>
          <p:nvPr>
            <p:ph sz="half" idx="1"/>
          </p:nvPr>
        </p:nvPicPr>
        <p:blipFill>
          <a:blip r:embed="rId2"/>
          <a:stretch>
            <a:fillRect/>
          </a:stretch>
        </p:blipFill>
        <p:spPr>
          <a:xfrm>
            <a:off x="928662" y="1515910"/>
            <a:ext cx="3286148" cy="4983390"/>
          </a:xfrm>
        </p:spPr>
      </p:pic>
      <p:pic>
        <p:nvPicPr>
          <p:cNvPr id="8" name="内容占位符 7" descr="poem by whitman.jpg"/>
          <p:cNvPicPr>
            <a:picLocks noGrp="1" noChangeAspect="1"/>
          </p:cNvPicPr>
          <p:nvPr>
            <p:ph sz="half" idx="2"/>
          </p:nvPr>
        </p:nvPicPr>
        <p:blipFill>
          <a:blip r:embed="rId3"/>
          <a:stretch>
            <a:fillRect/>
          </a:stretch>
        </p:blipFill>
        <p:spPr>
          <a:xfrm>
            <a:off x="4452914" y="1928804"/>
            <a:ext cx="4262489" cy="426248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Autofit/>
          </a:bodyPr>
          <a:lstStyle/>
          <a:p>
            <a:r>
              <a:rPr lang="en-US" altLang="zh-CN" sz="3600" dirty="0" smtClean="0">
                <a:latin typeface="Times New Roman" pitchFamily="18" charset="0"/>
                <a:cs typeface="Times New Roman" pitchFamily="18" charset="0"/>
              </a:rPr>
              <a:t>II. Major Writers of the 19</a:t>
            </a:r>
            <a:r>
              <a:rPr lang="en-US" altLang="zh-CN" sz="3600" baseline="30000" dirty="0" smtClean="0">
                <a:latin typeface="Times New Roman" pitchFamily="18" charset="0"/>
                <a:cs typeface="Times New Roman" pitchFamily="18" charset="0"/>
              </a:rPr>
              <a:t>th</a:t>
            </a:r>
            <a:r>
              <a:rPr lang="en-US" altLang="zh-CN" sz="3600" dirty="0" smtClean="0">
                <a:latin typeface="Times New Roman" pitchFamily="18" charset="0"/>
                <a:cs typeface="Times New Roman" pitchFamily="18" charset="0"/>
              </a:rPr>
              <a:t> Century</a:t>
            </a:r>
            <a:endParaRPr lang="zh-CN" altLang="en-US" sz="3600" dirty="0"/>
          </a:p>
        </p:txBody>
      </p:sp>
      <p:sp>
        <p:nvSpPr>
          <p:cNvPr id="6" name="内容占位符 5"/>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Mark Twain (1835-1910) grew up in a small town on the banks of the Mississippi River and received only a basic public school education. Twain was a new voice, a man of the people. He captured a peculiarly American sense of humor, telling outrageous jokes and tall tales in a calm, innocent, matter-of-fact manner. He sometimes used local dialect for comic effect, but even his normal prose style sounded distinctively American. Twain had a cynical streak that matched the country’ skeptical post-Civil War mood. He soon developed beyond merely "regional" stories and turned to comic novels. His shrewd social satire was most apparent in books such as </a:t>
            </a:r>
            <a:r>
              <a:rPr lang="en-US" i="1" dirty="0" smtClean="0">
                <a:latin typeface="Times New Roman" pitchFamily="18" charset="0"/>
                <a:cs typeface="Times New Roman" pitchFamily="18" charset="0"/>
              </a:rPr>
              <a:t>A Connecticut Yankee in King Arthur's Court</a:t>
            </a:r>
            <a:r>
              <a:rPr lang="en-US" dirty="0" smtClean="0">
                <a:latin typeface="Times New Roman" pitchFamily="18" charset="0"/>
                <a:cs typeface="Times New Roman" pitchFamily="18" charset="0"/>
              </a:rPr>
              <a:t>. </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Mark Twain</a:t>
            </a:r>
            <a:endParaRPr lang="zh-CN" altLang="en-US" sz="3600" dirty="0">
              <a:latin typeface="Times New Roman" pitchFamily="18" charset="0"/>
              <a:cs typeface="Times New Roman" pitchFamily="18" charset="0"/>
            </a:endParaRPr>
          </a:p>
        </p:txBody>
      </p:sp>
      <p:sp>
        <p:nvSpPr>
          <p:cNvPr id="5" name="内容占位符 4"/>
          <p:cNvSpPr>
            <a:spLocks noGrp="1"/>
          </p:cNvSpPr>
          <p:nvPr>
            <p:ph sz="half" idx="1"/>
          </p:nvPr>
        </p:nvSpPr>
        <p:spPr>
          <a:xfrm>
            <a:off x="500034" y="1285860"/>
            <a:ext cx="3714776" cy="5072098"/>
          </a:xfrm>
        </p:spPr>
        <p:txBody>
          <a:bodyPr>
            <a:normAutofit fontScale="77500" lnSpcReduction="20000"/>
          </a:bodyPr>
          <a:lstStyle/>
          <a:p>
            <a:pPr>
              <a:buNone/>
            </a:pPr>
            <a:r>
              <a:rPr lang="en-US" dirty="0" smtClean="0"/>
              <a:t>      </a:t>
            </a:r>
            <a:r>
              <a:rPr lang="en-US" dirty="0" smtClean="0">
                <a:latin typeface="Times New Roman" pitchFamily="18" charset="0"/>
                <a:cs typeface="Times New Roman" pitchFamily="18" charset="0"/>
              </a:rPr>
              <a:t>Twain’s greatest book is </a:t>
            </a:r>
            <a:r>
              <a:rPr lang="en-US" i="1" dirty="0" smtClean="0">
                <a:latin typeface="Times New Roman" pitchFamily="18" charset="0"/>
                <a:cs typeface="Times New Roman" pitchFamily="18" charset="0"/>
              </a:rPr>
              <a:t>The Adventures of Huckleberry Finn </a:t>
            </a:r>
            <a:r>
              <a:rPr lang="en-US" dirty="0" smtClean="0">
                <a:latin typeface="Times New Roman" pitchFamily="18" charset="0"/>
                <a:cs typeface="Times New Roman" pitchFamily="18" charset="0"/>
              </a:rPr>
              <a:t>(1884). This is the story of a boy running away from home and steering a raft down the Mississippi River, but it is more than that. The people the boy meets cover the entire spectrum of humanity, and his voyage down the river becomes a metaphor for a journey through life. At the heart of Huck’s journey is his friendship with a runaway slave, Jim, who teaches him to be morally responsible.</a:t>
            </a:r>
            <a:endParaRPr lang="zh-CN" altLang="en-US" dirty="0">
              <a:latin typeface="Times New Roman" pitchFamily="18" charset="0"/>
              <a:cs typeface="Times New Roman" pitchFamily="18" charset="0"/>
            </a:endParaRPr>
          </a:p>
        </p:txBody>
      </p:sp>
      <p:pic>
        <p:nvPicPr>
          <p:cNvPr id="7" name="内容占位符 6" descr="huck.jpg"/>
          <p:cNvPicPr>
            <a:picLocks noGrp="1" noChangeAspect="1"/>
          </p:cNvPicPr>
          <p:nvPr>
            <p:ph sz="half" idx="2"/>
          </p:nvPr>
        </p:nvPicPr>
        <p:blipFill>
          <a:blip r:embed="rId2" cstate="print"/>
          <a:stretch>
            <a:fillRect/>
          </a:stretch>
        </p:blipFill>
        <p:spPr>
          <a:xfrm>
            <a:off x="4357686" y="1032889"/>
            <a:ext cx="4071966" cy="564081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200" dirty="0" smtClean="0">
                <a:latin typeface="Times New Roman" pitchFamily="18" charset="0"/>
                <a:cs typeface="Times New Roman" pitchFamily="18" charset="0"/>
              </a:rPr>
              <a:t>Emily Dickinson (1830-1886)</a:t>
            </a:r>
            <a:endParaRPr lang="zh-CN" altLang="en-US" sz="3200" dirty="0"/>
          </a:p>
        </p:txBody>
      </p:sp>
      <p:sp>
        <p:nvSpPr>
          <p:cNvPr id="3" name="内容占位符 2"/>
          <p:cNvSpPr>
            <a:spLocks noGrp="1"/>
          </p:cNvSpPr>
          <p:nvPr>
            <p:ph sz="half" idx="1"/>
          </p:nvPr>
        </p:nvSpPr>
        <p:spPr>
          <a:xfrm>
            <a:off x="500034" y="1428736"/>
            <a:ext cx="3995766" cy="4697427"/>
          </a:xfrm>
        </p:spPr>
        <p:txBody>
          <a:bodyPr>
            <a:noAutofit/>
          </a:bodyPr>
          <a:lstStyle/>
          <a:p>
            <a:r>
              <a:rPr lang="en-US" sz="2000" dirty="0" smtClean="0">
                <a:latin typeface="Times New Roman" pitchFamily="18" charset="0"/>
                <a:cs typeface="Times New Roman" pitchFamily="18" charset="0"/>
              </a:rPr>
              <a:t>Emily Dickinson, deeply admired by later generations, was barely known while she lived. Her poetry mixed gaiety and gloom. She rarely left the grounds of the Dickinson household in Amherst, Massachusetts, but she displayed  great power of imagination. She made poetic drama out of things close at hand as she was fascinated by life. Almost all of her poems are short, but they are charged with a surprising emotional force.</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endParaRPr lang="zh-CN" altLang="en-US" sz="20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t>
            </a:r>
            <a:endParaRPr lang="zh-CN" altLang="en-US" sz="18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pic>
        <p:nvPicPr>
          <p:cNvPr id="5" name="内容占位符 4" descr="Dickenson.jpg"/>
          <p:cNvPicPr>
            <a:picLocks noGrp="1" noChangeAspect="1"/>
          </p:cNvPicPr>
          <p:nvPr>
            <p:ph sz="half" idx="2"/>
          </p:nvPr>
        </p:nvPicPr>
        <p:blipFill>
          <a:blip r:embed="rId2"/>
          <a:stretch>
            <a:fillRect/>
          </a:stretch>
        </p:blipFill>
        <p:spPr>
          <a:xfrm>
            <a:off x="4738946" y="1500174"/>
            <a:ext cx="3762144" cy="4609659"/>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III. Major Writers at the Turn of the Century</a:t>
            </a:r>
            <a:endParaRPr lang="zh-CN" altLang="en-US" dirty="0"/>
          </a:p>
        </p:txBody>
      </p:sp>
      <p:sp>
        <p:nvSpPr>
          <p:cNvPr id="3" name="内容占位符 2"/>
          <p:cNvSpPr>
            <a:spLocks noGrp="1"/>
          </p:cNvSpPr>
          <p:nvPr>
            <p:ph idx="1"/>
          </p:nvPr>
        </p:nvSpPr>
        <p:spPr>
          <a:xfrm>
            <a:off x="428596" y="1928802"/>
            <a:ext cx="8258204" cy="4197361"/>
          </a:xfrm>
        </p:spPr>
        <p:txBody>
          <a:bodyPr>
            <a:normAutofit/>
          </a:bodyPr>
          <a:lstStyle/>
          <a:p>
            <a:r>
              <a:rPr lang="en-US" sz="2000" dirty="0" smtClean="0">
                <a:latin typeface="Times New Roman" pitchFamily="18" charset="0"/>
                <a:cs typeface="Times New Roman" pitchFamily="18" charset="0"/>
              </a:rPr>
              <a:t>“Naturalists” concentrated upon the grimmer aspects of reality and a deterministic view of life, linking them to European naturalists such as French novelist Emile Zola. William Dean Howells led the American realistic movement. Theodore Dreiser’s </a:t>
            </a:r>
            <a:r>
              <a:rPr lang="en-US" sz="2000" i="1" dirty="0" smtClean="0">
                <a:latin typeface="Times New Roman" pitchFamily="18" charset="0"/>
                <a:cs typeface="Times New Roman" pitchFamily="18" charset="0"/>
              </a:rPr>
              <a:t>Sister Carrie</a:t>
            </a:r>
            <a:r>
              <a:rPr lang="en-US" sz="2000" dirty="0" smtClean="0">
                <a:latin typeface="Times New Roman" pitchFamily="18" charset="0"/>
                <a:cs typeface="Times New Roman" pitchFamily="18" charset="0"/>
              </a:rPr>
              <a:t> in 1900 was considered shocking because it described young urban women who fell into sexual sin. Upton Sinclair’s </a:t>
            </a:r>
            <a:r>
              <a:rPr lang="en-US" sz="2000" i="1" dirty="0" smtClean="0">
                <a:latin typeface="Times New Roman" pitchFamily="18" charset="0"/>
                <a:cs typeface="Times New Roman" pitchFamily="18" charset="0"/>
              </a:rPr>
              <a:t>The Jungle</a:t>
            </a:r>
            <a:r>
              <a:rPr lang="en-US" sz="2000" dirty="0" smtClean="0">
                <a:latin typeface="Times New Roman" pitchFamily="18" charset="0"/>
                <a:cs typeface="Times New Roman" pitchFamily="18" charset="0"/>
              </a:rPr>
              <a:t> (1906) exposed the horrible lives of meat-packing factory workers. Jack London’ </a:t>
            </a:r>
            <a:r>
              <a:rPr lang="en-US" sz="2000" i="1" dirty="0" smtClean="0">
                <a:latin typeface="Times New Roman" pitchFamily="18" charset="0"/>
                <a:cs typeface="Times New Roman" pitchFamily="18" charset="0"/>
              </a:rPr>
              <a:t>Call of the Wild</a:t>
            </a:r>
            <a:r>
              <a:rPr lang="en-US" sz="2000" dirty="0" smtClean="0">
                <a:latin typeface="Times New Roman" pitchFamily="18" charset="0"/>
                <a:cs typeface="Times New Roman" pitchFamily="18" charset="0"/>
              </a:rPr>
              <a:t> (1903), the tale of a sled dog, was set in the snowy wilderness of the Northwest, where the discovery of gold had caused a rush of greedy prospectors. In this novel and other celebrated tales set in Alaska and in the South Pacific, London, relying on Social Darwinism, expressed his sense that primitive urges underlie all of life.</a:t>
            </a:r>
            <a:endParaRPr lang="zh-CN" altLang="en-US" sz="2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latin typeface="Times New Roman" pitchFamily="18" charset="0"/>
                <a:cs typeface="Times New Roman" pitchFamily="18" charset="0"/>
              </a:rPr>
              <a:t>Henry James (1843-1016)</a:t>
            </a:r>
            <a:endParaRPr lang="zh-CN" altLang="en-US" sz="3200" dirty="0">
              <a:latin typeface="Times New Roman" pitchFamily="18" charset="0"/>
              <a:cs typeface="Times New Roman" pitchFamily="18" charset="0"/>
            </a:endParaRPr>
          </a:p>
        </p:txBody>
      </p:sp>
      <p:pic>
        <p:nvPicPr>
          <p:cNvPr id="7" name="Content Placeholder 6" descr="220px-Henry_James.jpg"/>
          <p:cNvPicPr>
            <a:picLocks noGrp="1" noChangeAspect="1"/>
          </p:cNvPicPr>
          <p:nvPr>
            <p:ph sz="half" idx="1"/>
          </p:nvPr>
        </p:nvPicPr>
        <p:blipFill>
          <a:blip r:embed="rId2"/>
          <a:stretch>
            <a:fillRect/>
          </a:stretch>
        </p:blipFill>
        <p:spPr>
          <a:xfrm>
            <a:off x="985690" y="1569014"/>
            <a:ext cx="3371996" cy="4536868"/>
          </a:xfrm>
        </p:spPr>
      </p:pic>
      <p:sp>
        <p:nvSpPr>
          <p:cNvPr id="6" name="Content Placeholder 5"/>
          <p:cNvSpPr>
            <a:spLocks noGrp="1"/>
          </p:cNvSpPr>
          <p:nvPr>
            <p:ph sz="half" idx="2"/>
          </p:nvPr>
        </p:nvSpPr>
        <p:spPr>
          <a:xfrm>
            <a:off x="4500562" y="1500174"/>
            <a:ext cx="4000528" cy="4625989"/>
          </a:xfrm>
        </p:spPr>
        <p:txBody>
          <a:bodyPr>
            <a:normAutofit fontScale="70000" lnSpcReduction="20000"/>
          </a:bodyPr>
          <a:lstStyle/>
          <a:p>
            <a:r>
              <a:rPr lang="en-US" sz="2900" dirty="0" smtClean="0">
                <a:latin typeface="Times New Roman" pitchFamily="18" charset="0"/>
                <a:cs typeface="Times New Roman" pitchFamily="18" charset="0"/>
              </a:rPr>
              <a:t>Henry James is regarded as one of the key figures of 19th-century literary realism. He wrote three brilliant novels, </a:t>
            </a:r>
            <a:r>
              <a:rPr lang="en-US" sz="2900" i="1" dirty="0" smtClean="0">
                <a:latin typeface="Times New Roman" pitchFamily="18" charset="0"/>
                <a:cs typeface="Times New Roman" pitchFamily="18" charset="0"/>
              </a:rPr>
              <a:t>The Wings of the Dove</a:t>
            </a:r>
            <a:r>
              <a:rPr lang="en-US" sz="2900" dirty="0" smtClean="0">
                <a:latin typeface="Times New Roman" pitchFamily="18" charset="0"/>
                <a:cs typeface="Times New Roman" pitchFamily="18" charset="0"/>
              </a:rPr>
              <a:t>, </a:t>
            </a:r>
            <a:r>
              <a:rPr lang="en-US" sz="2900" i="1" dirty="0" smtClean="0">
                <a:latin typeface="Times New Roman" pitchFamily="18" charset="0"/>
                <a:cs typeface="Times New Roman" pitchFamily="18" charset="0"/>
              </a:rPr>
              <a:t>The Ambassadors </a:t>
            </a:r>
            <a:r>
              <a:rPr lang="en-US" sz="2900" dirty="0" smtClean="0">
                <a:latin typeface="Times New Roman" pitchFamily="18" charset="0"/>
                <a:cs typeface="Times New Roman" pitchFamily="18" charset="0"/>
              </a:rPr>
              <a:t>and </a:t>
            </a:r>
            <a:r>
              <a:rPr lang="en-US" sz="2900" i="1" dirty="0" smtClean="0">
                <a:latin typeface="Times New Roman" pitchFamily="18" charset="0"/>
                <a:cs typeface="Times New Roman" pitchFamily="18" charset="0"/>
              </a:rPr>
              <a:t>The Golden Bowl</a:t>
            </a:r>
            <a:r>
              <a:rPr lang="en-US" sz="2900" dirty="0" smtClean="0">
                <a:latin typeface="Times New Roman" pitchFamily="18" charset="0"/>
                <a:cs typeface="Times New Roman" pitchFamily="18" charset="0"/>
              </a:rPr>
              <a:t>, in which he explored the fate of the individual.. These were chiefly wealthy, cultured Americans living in Europe, but, like the lower-class characters of the naturalists’ novels, James’ people were trapped in their environment, struggling to find happiness. James’ interest was psychological rather than social.</a:t>
            </a:r>
            <a:endParaRPr lang="zh-CN" altLang="en-US" sz="29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Edith Wharton (1862-1937)</a:t>
            </a:r>
            <a:endParaRPr lang="zh-CN" altLang="en-US" sz="3200" dirty="0"/>
          </a:p>
        </p:txBody>
      </p:sp>
      <p:sp>
        <p:nvSpPr>
          <p:cNvPr id="3" name="Content Placeholder 2"/>
          <p:cNvSpPr>
            <a:spLocks noGrp="1"/>
          </p:cNvSpPr>
          <p:nvPr>
            <p:ph sz="half" idx="1"/>
          </p:nvPr>
        </p:nvSpPr>
        <p:spPr>
          <a:xfrm>
            <a:off x="457200" y="1571612"/>
            <a:ext cx="2828916" cy="4643470"/>
          </a:xfrm>
        </p:spPr>
        <p:txBody>
          <a:bodyPr>
            <a:noAutofit/>
          </a:bodyPr>
          <a:lstStyle/>
          <a:p>
            <a:r>
              <a:rPr lang="en-US" sz="1800" dirty="0" smtClean="0">
                <a:latin typeface="Times New Roman" pitchFamily="18" charset="0"/>
                <a:cs typeface="Times New Roman" pitchFamily="18" charset="0"/>
              </a:rPr>
              <a:t>Edith Wharton, from a wealthy family, wrote insightful novels and stories about high society. Her novel </a:t>
            </a:r>
            <a:r>
              <a:rPr lang="en-US" sz="1800" i="1" dirty="0" smtClean="0">
                <a:latin typeface="Times New Roman" pitchFamily="18" charset="0"/>
                <a:cs typeface="Times New Roman" pitchFamily="18" charset="0"/>
              </a:rPr>
              <a:t>The House of Mirth</a:t>
            </a:r>
            <a:r>
              <a:rPr lang="en-US" sz="1800" dirty="0" smtClean="0">
                <a:latin typeface="Times New Roman" pitchFamily="18" charset="0"/>
                <a:cs typeface="Times New Roman" pitchFamily="18" charset="0"/>
              </a:rPr>
              <a:t> tells the tragic story of a fading beauty falling victim to the hypocritical high society of New York.</a:t>
            </a:r>
            <a:r>
              <a:rPr lang="zh-CN" altLang="en-US" sz="1800" dirty="0" smtClean="0">
                <a:latin typeface="Times New Roman" pitchFamily="18" charset="0"/>
                <a:cs typeface="Times New Roman" pitchFamily="18" charset="0"/>
              </a:rPr>
              <a:t>　</a:t>
            </a:r>
            <a:r>
              <a:rPr lang="en-US" altLang="zh-CN" sz="1800" dirty="0" smtClean="0">
                <a:latin typeface="Times New Roman" pitchFamily="18" charset="0"/>
                <a:cs typeface="Times New Roman" pitchFamily="18" charset="0"/>
              </a:rPr>
              <a:t>Her </a:t>
            </a:r>
            <a:r>
              <a:rPr lang="en-US" sz="1800" i="1" dirty="0" smtClean="0">
                <a:latin typeface="Times New Roman" pitchFamily="18" charset="0"/>
                <a:cs typeface="Times New Roman" pitchFamily="18" charset="0"/>
              </a:rPr>
              <a:t>The Age of Innocence</a:t>
            </a:r>
            <a:r>
              <a:rPr lang="en-US" sz="1800" dirty="0" smtClean="0">
                <a:latin typeface="Times New Roman" pitchFamily="18" charset="0"/>
                <a:cs typeface="Times New Roman" pitchFamily="18" charset="0"/>
              </a:rPr>
              <a:t>  is another successful novel, in which she exposed her upper-class world as only an insider could.</a:t>
            </a:r>
            <a:endParaRPr lang="zh-CN" altLang="en-US" sz="18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pic>
        <p:nvPicPr>
          <p:cNvPr id="5" name="Content Placeholder 4" descr="age of innocence.jpg"/>
          <p:cNvPicPr>
            <a:picLocks noGrp="1" noChangeAspect="1"/>
          </p:cNvPicPr>
          <p:nvPr>
            <p:ph sz="half" idx="2"/>
          </p:nvPr>
        </p:nvPicPr>
        <p:blipFill>
          <a:blip r:embed="rId2"/>
          <a:stretch>
            <a:fillRect/>
          </a:stretch>
        </p:blipFill>
        <p:spPr>
          <a:xfrm>
            <a:off x="3357554" y="1928802"/>
            <a:ext cx="5476914" cy="3080764"/>
          </a:xfrm>
        </p:spPr>
      </p:pic>
      <p:sp>
        <p:nvSpPr>
          <p:cNvPr id="6" name="Rectangle 5"/>
          <p:cNvSpPr/>
          <p:nvPr/>
        </p:nvSpPr>
        <p:spPr>
          <a:xfrm rot="10800000" flipV="1">
            <a:off x="3714744" y="5321825"/>
            <a:ext cx="4572032" cy="646331"/>
          </a:xfrm>
          <a:prstGeom prst="rect">
            <a:avLst/>
          </a:prstGeom>
        </p:spPr>
        <p:txBody>
          <a:bodyPr wrap="square">
            <a:spAutoFit/>
          </a:bodyPr>
          <a:lstStyle/>
          <a:p>
            <a:r>
              <a:rPr lang="en-US" dirty="0" smtClean="0">
                <a:latin typeface="Times New Roman" pitchFamily="18" charset="0"/>
                <a:cs typeface="Times New Roman" pitchFamily="18" charset="0"/>
              </a:rPr>
              <a:t>The film of </a:t>
            </a:r>
            <a:r>
              <a:rPr lang="en-US" i="1" dirty="0" smtClean="0">
                <a:latin typeface="Times New Roman" pitchFamily="18" charset="0"/>
                <a:cs typeface="Times New Roman" pitchFamily="18" charset="0"/>
              </a:rPr>
              <a:t>The Age of </a:t>
            </a:r>
            <a:r>
              <a:rPr lang="en-US" i="1" dirty="0" smtClean="0">
                <a:latin typeface="Times New Roman" pitchFamily="18" charset="0"/>
                <a:cs typeface="Times New Roman" pitchFamily="18" charset="0"/>
              </a:rPr>
              <a:t>Innocence </a:t>
            </a:r>
            <a:r>
              <a:rPr lang="en-US" dirty="0" smtClean="0">
                <a:latin typeface="Times New Roman" pitchFamily="18" charset="0"/>
                <a:cs typeface="Times New Roman" pitchFamily="18" charset="0"/>
              </a:rPr>
              <a:t>based on Wharton’s novel.</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cs typeface="Times New Roman" pitchFamily="18" charset="0"/>
              </a:rPr>
              <a:t>III. Major Writers at the Turn of the Century </a:t>
            </a:r>
            <a:endParaRPr lang="zh-CN" altLang="en-US" sz="3600" dirty="0"/>
          </a:p>
        </p:txBody>
      </p:sp>
      <p:sp>
        <p:nvSpPr>
          <p:cNvPr id="5" name="Content Placeholder 4"/>
          <p:cNvSpPr>
            <a:spLocks noGrp="1"/>
          </p:cNvSpPr>
          <p:nvPr>
            <p:ph idx="1"/>
          </p:nvPr>
        </p:nvSpPr>
        <p:spPr/>
        <p:txBody>
          <a:bodyPr>
            <a:normAutofit fontScale="92500"/>
          </a:bodyPr>
          <a:lstStyle/>
          <a:p>
            <a:r>
              <a:rPr lang="en-US" sz="2600" dirty="0" smtClean="0">
                <a:latin typeface="Times New Roman" pitchFamily="18" charset="0"/>
                <a:cs typeface="Times New Roman" pitchFamily="18" charset="0"/>
              </a:rPr>
              <a:t>Two other women, in different parts of the country, were also writing psychological studies. Kate Chopin’s</a:t>
            </a:r>
            <a:r>
              <a:rPr lang="zh-CN" altLang="en-US"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1851-1904</a:t>
            </a:r>
            <a:r>
              <a:rPr lang="zh-CN" altLang="en-US"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The Awakening</a:t>
            </a:r>
            <a:r>
              <a:rPr lang="en-US" sz="2600" dirty="0" smtClean="0">
                <a:latin typeface="Times New Roman" pitchFamily="18" charset="0"/>
                <a:cs typeface="Times New Roman" pitchFamily="18" charset="0"/>
              </a:rPr>
              <a:t> is set in the heart of the South, in New Orleans, and she is now considered by some to have been a forerunner of the feminist authors of the 20th century. Willa Cather’s</a:t>
            </a:r>
            <a:r>
              <a:rPr lang="zh-CN" altLang="en-US"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1873-1947</a:t>
            </a:r>
            <a:r>
              <a:rPr lang="zh-CN" altLang="en-US"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O Pioneers! </a:t>
            </a:r>
            <a:r>
              <a:rPr lang="en-US" sz="2600" dirty="0" smtClean="0">
                <a:latin typeface="Times New Roman" pitchFamily="18" charset="0"/>
                <a:cs typeface="Times New Roman" pitchFamily="18" charset="0"/>
              </a:rPr>
              <a:t>depicts life on the sweeping plains of Midwestern Nebraska. Cather went on to write several novels such as My Antonia, the Song of the Lark and One of Ours, for which she was awarded the Pulitzer Prize. She establish herself as a major American writer, but Chopin stopped writing after her book was condemned by literary critics.</a:t>
            </a:r>
            <a:endParaRPr lang="zh-CN" altLang="en-US" sz="26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r>
              <a:rPr lang="en-US" altLang="zh-CN" sz="4000" dirty="0" smtClean="0">
                <a:latin typeface="Times New Roman" pitchFamily="18" charset="0"/>
                <a:cs typeface="Times New Roman" pitchFamily="18" charset="0"/>
              </a:rPr>
              <a:t>IV. Major Writers of the 20</a:t>
            </a:r>
            <a:r>
              <a:rPr lang="en-US" altLang="zh-CN" sz="4000" baseline="30000" dirty="0" smtClean="0">
                <a:latin typeface="Times New Roman" pitchFamily="18" charset="0"/>
                <a:cs typeface="Times New Roman" pitchFamily="18" charset="0"/>
              </a:rPr>
              <a:t>th</a:t>
            </a:r>
            <a:r>
              <a:rPr lang="en-US" altLang="zh-CN" sz="4000" dirty="0" smtClean="0">
                <a:latin typeface="Times New Roman" pitchFamily="18" charset="0"/>
                <a:cs typeface="Times New Roman" pitchFamily="18" charset="0"/>
              </a:rPr>
              <a:t> Century</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Sherwood Anderson</a:t>
            </a:r>
            <a:r>
              <a:rPr lang="zh-CN" altLang="en-US" dirty="0" smtClean="0"/>
              <a:t> </a:t>
            </a:r>
            <a:r>
              <a:rPr lang="en-US" altLang="zh-CN"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Sinclair Lewis </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 S. Eliot </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"Lost Generation" </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William Faulkner </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Eugene O'Neill </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African-American writers </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IV. Major Writers of the 20</a:t>
            </a:r>
            <a:r>
              <a:rPr lang="en-US" altLang="zh-CN" baseline="30000" dirty="0" smtClean="0">
                <a:latin typeface="Times New Roman" pitchFamily="18" charset="0"/>
                <a:cs typeface="Times New Roman" pitchFamily="18" charset="0"/>
              </a:rPr>
              <a:t>th</a:t>
            </a:r>
            <a:r>
              <a:rPr lang="en-US" altLang="zh-CN" dirty="0" smtClean="0">
                <a:latin typeface="Times New Roman" pitchFamily="18" charset="0"/>
                <a:cs typeface="Times New Roman" pitchFamily="18" charset="0"/>
              </a:rPr>
              <a:t> Century</a:t>
            </a:r>
            <a:endParaRPr lang="zh-CN" altLang="en-US" dirty="0"/>
          </a:p>
        </p:txBody>
      </p:sp>
      <p:sp>
        <p:nvSpPr>
          <p:cNvPr id="3" name="Content Placeholder 2"/>
          <p:cNvSpPr>
            <a:spLocks noGrp="1"/>
          </p:cNvSpPr>
          <p:nvPr>
            <p:ph idx="1"/>
          </p:nvPr>
        </p:nvSpPr>
        <p:spPr>
          <a:xfrm>
            <a:off x="428596" y="1785926"/>
            <a:ext cx="8258204" cy="4340237"/>
          </a:xfrm>
        </p:spPr>
        <p:txBody>
          <a:bodyPr>
            <a:normAutofit/>
          </a:bodyPr>
          <a:lstStyle/>
          <a:p>
            <a:r>
              <a:rPr lang="en-US" sz="2000" dirty="0" smtClean="0">
                <a:latin typeface="Times New Roman" pitchFamily="18" charset="0"/>
                <a:cs typeface="Times New Roman" pitchFamily="18" charset="0"/>
              </a:rPr>
              <a:t>As the United States became increasingly urban in the first decades of the 20th century, two major works of literature expressed a new attitude of rebellion against the limited life of the typical small American town. Sherwood Anderson (1876-1941) published a book of short stories called </a:t>
            </a:r>
            <a:r>
              <a:rPr lang="en-US" sz="2000" i="1" dirty="0" err="1" smtClean="0">
                <a:latin typeface="Times New Roman" pitchFamily="18" charset="0"/>
                <a:cs typeface="Times New Roman" pitchFamily="18" charset="0"/>
              </a:rPr>
              <a:t>Winesburg</a:t>
            </a:r>
            <a:r>
              <a:rPr lang="en-US" sz="2000" i="1" dirty="0" smtClean="0">
                <a:latin typeface="Times New Roman" pitchFamily="18" charset="0"/>
                <a:cs typeface="Times New Roman" pitchFamily="18" charset="0"/>
              </a:rPr>
              <a:t>, Ohio </a:t>
            </a:r>
            <a:r>
              <a:rPr lang="en-US" sz="2000" dirty="0" smtClean="0">
                <a:latin typeface="Times New Roman" pitchFamily="18" charset="0"/>
                <a:cs typeface="Times New Roman" pitchFamily="18" charset="0"/>
              </a:rPr>
              <a:t>in 1919, a series of portraits of different personalities in one mid-western town, depicting narrow-minded ignorance and frustrated dreams. </a:t>
            </a:r>
          </a:p>
          <a:p>
            <a:r>
              <a:rPr lang="en-US" sz="2000" dirty="0" smtClean="0">
                <a:latin typeface="Times New Roman" pitchFamily="18" charset="0"/>
                <a:cs typeface="Times New Roman" pitchFamily="18" charset="0"/>
              </a:rPr>
              <a:t>Sinclair Lewis (1885-1951), published</a:t>
            </a:r>
            <a:r>
              <a:rPr lang="en-US" sz="2000" i="1" dirty="0" smtClean="0">
                <a:latin typeface="Times New Roman" pitchFamily="18" charset="0"/>
                <a:cs typeface="Times New Roman" pitchFamily="18" charset="0"/>
              </a:rPr>
              <a:t> Main Street</a:t>
            </a:r>
            <a:r>
              <a:rPr lang="en-US" sz="2000" dirty="0" smtClean="0">
                <a:latin typeface="Times New Roman" pitchFamily="18" charset="0"/>
                <a:cs typeface="Times New Roman" pitchFamily="18" charset="0"/>
              </a:rPr>
              <a:t> in 1920. In this book and others such as </a:t>
            </a:r>
            <a:r>
              <a:rPr lang="en-US" sz="2000" i="1" dirty="0" smtClean="0">
                <a:latin typeface="Times New Roman" pitchFamily="18" charset="0"/>
                <a:cs typeface="Times New Roman" pitchFamily="18" charset="0"/>
              </a:rPr>
              <a:t>Babbitt</a:t>
            </a:r>
            <a:r>
              <a:rPr lang="en-US" sz="2000" dirty="0" smtClean="0">
                <a:latin typeface="Times New Roman" pitchFamily="18" charset="0"/>
                <a:cs typeface="Times New Roman" pitchFamily="18" charset="0"/>
              </a:rPr>
              <a:t> and </a:t>
            </a:r>
            <a:r>
              <a:rPr lang="en-US" sz="2000" i="1" dirty="0" err="1" smtClean="0">
                <a:latin typeface="Times New Roman" pitchFamily="18" charset="0"/>
                <a:cs typeface="Times New Roman" pitchFamily="18" charset="0"/>
              </a:rPr>
              <a:t>Arrowsmith</a:t>
            </a:r>
            <a:r>
              <a:rPr lang="en-US" sz="2000" dirty="0" smtClean="0">
                <a:latin typeface="Times New Roman" pitchFamily="18" charset="0"/>
                <a:cs typeface="Times New Roman" pitchFamily="18" charset="0"/>
              </a:rPr>
              <a:t>, Lewis satirized the traditional “American dream” of success. He was awarded the Nobel Prize for Literature in 1930, the first American to be so honored.</a:t>
            </a:r>
            <a:endParaRPr lang="zh-CN" altLang="en-US"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a:t>
            </a:r>
            <a:endParaRPr lang="zh-CN" altLang="en-US" dirty="0" smtClean="0">
              <a:latin typeface="Times New Roman" pitchFamily="18" charset="0"/>
              <a:cs typeface="Times New Roman" pitchFamily="18" charset="0"/>
            </a:endParaRPr>
          </a:p>
          <a:p>
            <a:pPr>
              <a:buNone/>
            </a:pPr>
            <a:r>
              <a:rPr lang="en-US" altLang="zh-CN" dirty="0" smtClean="0"/>
              <a:t>    </a:t>
            </a:r>
            <a:r>
              <a:rPr lang="en-US" altLang="zh-CN" dirty="0">
                <a:latin typeface="+mj-ea"/>
              </a:rPr>
              <a:t>1 </a:t>
            </a:r>
            <a:r>
              <a:rPr lang="zh-CN" altLang="en-US" sz="2800" dirty="0" smtClean="0">
                <a:latin typeface="+mn-ea"/>
              </a:rPr>
              <a:t>超验主义者</a:t>
            </a:r>
            <a:endParaRPr lang="en-US" altLang="zh-CN" sz="2800" dirty="0">
              <a:latin typeface="+mn-ea"/>
            </a:endParaRPr>
          </a:p>
          <a:p>
            <a:pPr>
              <a:buNone/>
            </a:pPr>
            <a:r>
              <a:rPr lang="en-US" altLang="zh-CN" sz="2800" dirty="0">
                <a:latin typeface="+mn-ea"/>
              </a:rPr>
              <a:t>  2 </a:t>
            </a:r>
            <a:r>
              <a:rPr lang="zh-CN" altLang="en-US" sz="2800" dirty="0" smtClean="0">
                <a:latin typeface="+mn-ea"/>
              </a:rPr>
              <a:t>惠特曼</a:t>
            </a:r>
            <a:endParaRPr lang="en-US" altLang="zh-CN" sz="2800" dirty="0">
              <a:latin typeface="+mn-ea"/>
            </a:endParaRPr>
          </a:p>
          <a:p>
            <a:pPr>
              <a:buNone/>
            </a:pPr>
            <a:r>
              <a:rPr lang="en-US" altLang="zh-CN" sz="2800" dirty="0">
                <a:latin typeface="+mn-ea"/>
              </a:rPr>
              <a:t>  3 </a:t>
            </a:r>
            <a:r>
              <a:rPr lang="zh-CN" altLang="en-US" sz="2800" dirty="0" smtClean="0">
                <a:latin typeface="+mn-ea"/>
              </a:rPr>
              <a:t>马克吐温</a:t>
            </a:r>
            <a:endParaRPr lang="en-US" altLang="zh-CN" sz="2800" dirty="0">
              <a:latin typeface="+mn-ea"/>
            </a:endParaRPr>
          </a:p>
          <a:p>
            <a:pPr>
              <a:buNone/>
            </a:pPr>
            <a:r>
              <a:rPr lang="en-US" altLang="zh-CN" sz="2800" dirty="0">
                <a:latin typeface="+mn-ea"/>
              </a:rPr>
              <a:t>  4 </a:t>
            </a:r>
            <a:r>
              <a:rPr lang="en-US" altLang="zh-CN" sz="2800" dirty="0" smtClean="0">
                <a:latin typeface="+mn-ea"/>
              </a:rPr>
              <a:t>《</a:t>
            </a:r>
            <a:r>
              <a:rPr lang="zh-CN" altLang="en-US" sz="2800" dirty="0" smtClean="0">
                <a:latin typeface="+mn-ea"/>
              </a:rPr>
              <a:t>荒原</a:t>
            </a:r>
            <a:r>
              <a:rPr lang="en-US" altLang="zh-CN" sz="2800" dirty="0" smtClean="0">
                <a:latin typeface="+mn-ea"/>
              </a:rPr>
              <a:t>》</a:t>
            </a:r>
            <a:endParaRPr lang="en-US" altLang="zh-CN" sz="2800" dirty="0">
              <a:latin typeface="+mn-ea"/>
            </a:endParaRPr>
          </a:p>
          <a:p>
            <a:pPr>
              <a:buNone/>
            </a:pPr>
            <a:r>
              <a:rPr lang="en-US" altLang="zh-CN" sz="2800" dirty="0">
                <a:latin typeface="+mn-ea"/>
              </a:rPr>
              <a:t>  5 </a:t>
            </a:r>
            <a:r>
              <a:rPr lang="zh-CN" altLang="en-US" sz="2800" dirty="0" smtClean="0">
                <a:latin typeface="+mn-ea"/>
              </a:rPr>
              <a:t>“迷惘的一代”</a:t>
            </a:r>
            <a:endParaRPr lang="zh-CN" altLang="en-US" sz="2800" dirty="0">
              <a:latin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357166"/>
            <a:ext cx="4714908" cy="785818"/>
          </a:xfrm>
        </p:spPr>
        <p:txBody>
          <a:bodyPr>
            <a:noAutofit/>
          </a:bodyPr>
          <a:lstStyle/>
          <a:p>
            <a:r>
              <a:rPr lang="en-US" sz="3200" b="0" dirty="0" smtClean="0">
                <a:latin typeface="Times New Roman" pitchFamily="18" charset="0"/>
                <a:cs typeface="Times New Roman" pitchFamily="18" charset="0"/>
              </a:rPr>
              <a:t>T.S. Eliot (1888 –1965)</a:t>
            </a:r>
            <a:endParaRPr lang="zh-CN" altLang="en-US" sz="3200" b="0" dirty="0"/>
          </a:p>
        </p:txBody>
      </p:sp>
      <p:sp>
        <p:nvSpPr>
          <p:cNvPr id="5" name="Content Placeholder 4"/>
          <p:cNvSpPr>
            <a:spLocks noGrp="1"/>
          </p:cNvSpPr>
          <p:nvPr>
            <p:ph idx="1"/>
          </p:nvPr>
        </p:nvSpPr>
        <p:spPr>
          <a:xfrm>
            <a:off x="4714876" y="928670"/>
            <a:ext cx="3971924" cy="5197493"/>
          </a:xfrm>
        </p:spPr>
        <p:txBody>
          <a:bodyPr>
            <a:normAutofit/>
          </a:bodyPr>
          <a:lstStyle/>
          <a:p>
            <a:endParaRPr lang="zh-CN" altLang="en-US" dirty="0"/>
          </a:p>
        </p:txBody>
      </p:sp>
      <p:sp>
        <p:nvSpPr>
          <p:cNvPr id="8" name="Text Placeholder 7"/>
          <p:cNvSpPr>
            <a:spLocks noGrp="1"/>
          </p:cNvSpPr>
          <p:nvPr>
            <p:ph type="body" sz="half" idx="2"/>
          </p:nvPr>
        </p:nvSpPr>
        <p:spPr>
          <a:xfrm>
            <a:off x="457200" y="1357298"/>
            <a:ext cx="3757610" cy="4768865"/>
          </a:xfrm>
        </p:spPr>
        <p:txBody>
          <a:bodyPr>
            <a:noAutofit/>
          </a:bodyPr>
          <a:lstStyle/>
          <a:p>
            <a:r>
              <a:rPr lang="en-US" sz="2000" dirty="0" smtClean="0">
                <a:latin typeface="Times New Roman" pitchFamily="18" charset="0"/>
                <a:cs typeface="Times New Roman" pitchFamily="18" charset="0"/>
              </a:rPr>
              <a:t>Eliot was an essayist, publisher, playwright, literary and social critic. He was born in America, but emigrated to England in 1914 and became a British subject in 1927. Eliot’s poem “The Love Song of J. Alfred </a:t>
            </a:r>
            <a:r>
              <a:rPr lang="en-US" sz="2000" dirty="0" err="1" smtClean="0">
                <a:latin typeface="Times New Roman" pitchFamily="18" charset="0"/>
                <a:cs typeface="Times New Roman" pitchFamily="18" charset="0"/>
              </a:rPr>
              <a:t>Prufrock</a:t>
            </a:r>
            <a:r>
              <a:rPr lang="en-US" sz="2000" dirty="0" smtClean="0">
                <a:latin typeface="Times New Roman" pitchFamily="18" charset="0"/>
                <a:cs typeface="Times New Roman" pitchFamily="18" charset="0"/>
              </a:rPr>
              <a:t>” (1915) is seen as a masterpiece of the Modernist movement. It was followed by his best and long poem</a:t>
            </a:r>
            <a:r>
              <a:rPr lang="en-US" sz="2000" i="1" dirty="0" smtClean="0">
                <a:latin typeface="Times New Roman" pitchFamily="18" charset="0"/>
                <a:cs typeface="Times New Roman" pitchFamily="18" charset="0"/>
              </a:rPr>
              <a:t> The Waste Land </a:t>
            </a:r>
            <a:r>
              <a:rPr lang="en-US" sz="2000" dirty="0" smtClean="0">
                <a:latin typeface="Times New Roman" pitchFamily="18" charset="0"/>
                <a:cs typeface="Times New Roman" pitchFamily="18" charset="0"/>
              </a:rPr>
              <a:t>(1922), widely regarded as “one of the most important poems of the 20th century” and a central text in Modernist poetry. Eliot was awarded the Nobel Prize in Literature in 1948.</a:t>
            </a:r>
            <a:endParaRPr lang="zh-CN" altLang="en-US" sz="2000" dirty="0" smtClean="0">
              <a:latin typeface="Times New Roman" pitchFamily="18" charset="0"/>
              <a:cs typeface="Times New Roman" pitchFamily="18" charset="0"/>
            </a:endParaRPr>
          </a:p>
          <a:p>
            <a:endParaRPr lang="zh-CN" altLang="en-US" sz="2000" dirty="0"/>
          </a:p>
        </p:txBody>
      </p:sp>
      <p:pic>
        <p:nvPicPr>
          <p:cNvPr id="7" name="Content Placeholder 6" descr="eliot.jpg"/>
          <p:cNvPicPr>
            <a:picLocks noGrp="1" noChangeAspect="1"/>
          </p:cNvPicPr>
          <p:nvPr>
            <p:ph sz="half" idx="4294967295"/>
          </p:nvPr>
        </p:nvPicPr>
        <p:blipFill>
          <a:blip r:embed="rId2"/>
          <a:stretch>
            <a:fillRect/>
          </a:stretch>
        </p:blipFill>
        <p:spPr>
          <a:xfrm>
            <a:off x="5000628" y="1008892"/>
            <a:ext cx="3714776" cy="520619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latin typeface="Times New Roman" pitchFamily="18" charset="0"/>
                <a:cs typeface="Times New Roman" pitchFamily="18" charset="0"/>
              </a:rPr>
              <a:t>F. Scott Fitzgerald</a:t>
            </a:r>
            <a:r>
              <a:rPr lang="zh-CN" altLang="en-US"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1896-1940</a:t>
            </a:r>
            <a:r>
              <a:rPr lang="zh-CN" altLang="en-US" sz="3200" dirty="0" smtClean="0">
                <a:latin typeface="Times New Roman" pitchFamily="18" charset="0"/>
                <a:cs typeface="Times New Roman" pitchFamily="18" charset="0"/>
              </a:rPr>
              <a:t>）</a:t>
            </a:r>
            <a:endParaRPr lang="zh-CN" altLang="en-US" sz="3200" dirty="0"/>
          </a:p>
        </p:txBody>
      </p:sp>
      <p:pic>
        <p:nvPicPr>
          <p:cNvPr id="8" name="Content Placeholder 7" descr="great_gatsby.jpg"/>
          <p:cNvPicPr>
            <a:picLocks noGrp="1" noChangeAspect="1"/>
          </p:cNvPicPr>
          <p:nvPr>
            <p:ph sz="half" idx="1"/>
          </p:nvPr>
        </p:nvPicPr>
        <p:blipFill>
          <a:blip r:embed="rId2"/>
          <a:stretch>
            <a:fillRect/>
          </a:stretch>
        </p:blipFill>
        <p:spPr>
          <a:xfrm>
            <a:off x="142844" y="2214554"/>
            <a:ext cx="5371206" cy="3000397"/>
          </a:xfrm>
        </p:spPr>
      </p:pic>
      <p:sp>
        <p:nvSpPr>
          <p:cNvPr id="7" name="Content Placeholder 6"/>
          <p:cNvSpPr>
            <a:spLocks noGrp="1"/>
          </p:cNvSpPr>
          <p:nvPr>
            <p:ph sz="half" idx="2"/>
          </p:nvPr>
        </p:nvSpPr>
        <p:spPr>
          <a:xfrm>
            <a:off x="5357818" y="1500174"/>
            <a:ext cx="3328982" cy="4625989"/>
          </a:xfrm>
        </p:spPr>
        <p:txBody>
          <a:bodyPr>
            <a:normAutofit fontScale="92500" lnSpcReduction="20000"/>
          </a:bodyPr>
          <a:lstStyle/>
          <a:p>
            <a:r>
              <a:rPr lang="en-US" sz="2400" dirty="0" smtClean="0">
                <a:latin typeface="Times New Roman" pitchFamily="18" charset="0"/>
                <a:cs typeface="Times New Roman" pitchFamily="18" charset="0"/>
              </a:rPr>
              <a:t>After WWI many novelists produced a literature of disillusionment, and they were known  as “the Lost Generation.” F. Scott Fitzgerald’s (1896-1940) novels captured the restless, pleasure-hungry, defiant mood of the 1920s. Fitzgerald’s great theme, expressed in </a:t>
            </a:r>
            <a:r>
              <a:rPr lang="en-US" sz="2400" i="1" dirty="0" smtClean="0">
                <a:latin typeface="Times New Roman" pitchFamily="18" charset="0"/>
                <a:cs typeface="Times New Roman" pitchFamily="18" charset="0"/>
              </a:rPr>
              <a:t>The Great Gatsby</a:t>
            </a:r>
            <a:r>
              <a:rPr lang="en-US" sz="2400" dirty="0" smtClean="0">
                <a:latin typeface="Times New Roman" pitchFamily="18" charset="0"/>
                <a:cs typeface="Times New Roman" pitchFamily="18" charset="0"/>
              </a:rPr>
              <a:t>, is of youth’s golden dreams turning to disappointment. </a:t>
            </a:r>
          </a:p>
          <a:p>
            <a:endParaRPr lang="zh-CN" altLang="en-US" dirty="0"/>
          </a:p>
        </p:txBody>
      </p:sp>
      <p:sp>
        <p:nvSpPr>
          <p:cNvPr id="9" name="Rectangle 8"/>
          <p:cNvSpPr/>
          <p:nvPr/>
        </p:nvSpPr>
        <p:spPr>
          <a:xfrm>
            <a:off x="285720" y="5500702"/>
            <a:ext cx="5357850" cy="369332"/>
          </a:xfrm>
          <a:prstGeom prst="rect">
            <a:avLst/>
          </a:prstGeom>
        </p:spPr>
        <p:txBody>
          <a:bodyPr wrap="square">
            <a:spAutoFit/>
          </a:bodyPr>
          <a:lstStyle/>
          <a:p>
            <a:r>
              <a:rPr lang="en-US" dirty="0" smtClean="0">
                <a:latin typeface="Times New Roman" pitchFamily="18" charset="0"/>
                <a:cs typeface="Times New Roman" pitchFamily="18" charset="0"/>
              </a:rPr>
              <a:t>Gatsby in the film played by Leonardo </a:t>
            </a:r>
            <a:r>
              <a:rPr lang="en-US" dirty="0" err="1" smtClean="0">
                <a:latin typeface="Times New Roman" pitchFamily="18" charset="0"/>
                <a:cs typeface="Times New Roman" pitchFamily="18" charset="0"/>
              </a:rPr>
              <a:t>DiCaprio</a:t>
            </a:r>
            <a:endParaRPr lang="zh-CN" alt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71480"/>
            <a:ext cx="8001056" cy="928694"/>
          </a:xfrm>
        </p:spPr>
        <p:txBody>
          <a:bodyPr>
            <a:noAutofit/>
          </a:bodyPr>
          <a:lstStyle/>
          <a:p>
            <a:r>
              <a:rPr lang="en-US" sz="3200" dirty="0" smtClean="0">
                <a:latin typeface="Times New Roman" pitchFamily="18" charset="0"/>
                <a:cs typeface="Times New Roman" pitchFamily="18" charset="0"/>
              </a:rPr>
              <a:t>Ernest Hemingway (1899-1961)</a:t>
            </a:r>
            <a:endParaRPr lang="zh-CN" altLang="en-US" sz="3200" dirty="0"/>
          </a:p>
        </p:txBody>
      </p:sp>
      <p:sp>
        <p:nvSpPr>
          <p:cNvPr id="3" name="Content Placeholder 2"/>
          <p:cNvSpPr>
            <a:spLocks noGrp="1"/>
          </p:cNvSpPr>
          <p:nvPr>
            <p:ph sz="half" idx="1"/>
          </p:nvPr>
        </p:nvSpPr>
        <p:spPr>
          <a:xfrm>
            <a:off x="500034" y="1571612"/>
            <a:ext cx="4214842" cy="4554551"/>
          </a:xfrm>
        </p:spPr>
        <p:txBody>
          <a:bodyPr>
            <a:noAutofit/>
          </a:bodyPr>
          <a:lstStyle/>
          <a:p>
            <a:r>
              <a:rPr lang="en-US" sz="2000" dirty="0" smtClean="0">
                <a:latin typeface="Times New Roman" pitchFamily="18" charset="0"/>
                <a:cs typeface="Times New Roman" pitchFamily="18" charset="0"/>
              </a:rPr>
              <a:t>War had also affected  Hemingway. Having seen violence and death close at hand, Hemingway adopted a moral code exalting simple survival and the basic values of strength, courage and honesty. His main characters were usually tough, silent men, good at sports or war but awkward in their dealings with women. Among his best books are </a:t>
            </a:r>
            <a:r>
              <a:rPr lang="en-US" sz="2000" i="1" dirty="0" smtClean="0">
                <a:latin typeface="Times New Roman" pitchFamily="18" charset="0"/>
                <a:cs typeface="Times New Roman" pitchFamily="18" charset="0"/>
              </a:rPr>
              <a:t>The Sun Also Rises</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 Farewell to Arms</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For Whom the Bell Tolls</a:t>
            </a:r>
            <a:r>
              <a:rPr lang="en-US" sz="2000" dirty="0" smtClean="0">
                <a:latin typeface="Times New Roman" pitchFamily="18" charset="0"/>
                <a:cs typeface="Times New Roman" pitchFamily="18" charset="0"/>
              </a:rPr>
              <a:t>. He, too, eventually won the Nobel Prize.</a:t>
            </a:r>
            <a:endParaRPr lang="zh-CN" altLang="en-US" sz="20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pic>
        <p:nvPicPr>
          <p:cNvPr id="5" name="Content Placeholder 4" descr="ernest_hemingway.jpg"/>
          <p:cNvPicPr>
            <a:picLocks noGrp="1" noChangeAspect="1"/>
          </p:cNvPicPr>
          <p:nvPr>
            <p:ph sz="half" idx="2"/>
          </p:nvPr>
        </p:nvPicPr>
        <p:blipFill>
          <a:blip r:embed="rId2"/>
          <a:stretch>
            <a:fillRect/>
          </a:stretch>
        </p:blipFill>
        <p:spPr>
          <a:xfrm>
            <a:off x="4929190" y="1857364"/>
            <a:ext cx="3840894" cy="416357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William Faulkner (1897-1962)</a:t>
            </a:r>
            <a:endParaRPr lang="zh-CN" altLang="en-US" sz="3200" dirty="0"/>
          </a:p>
        </p:txBody>
      </p:sp>
      <p:pic>
        <p:nvPicPr>
          <p:cNvPr id="5" name="Content Placeholder 4" descr="faulkner.jpg"/>
          <p:cNvPicPr>
            <a:picLocks noGrp="1" noChangeAspect="1"/>
          </p:cNvPicPr>
          <p:nvPr>
            <p:ph sz="half" idx="1"/>
          </p:nvPr>
        </p:nvPicPr>
        <p:blipFill>
          <a:blip r:embed="rId2"/>
          <a:stretch>
            <a:fillRect/>
          </a:stretch>
        </p:blipFill>
        <p:spPr>
          <a:xfrm>
            <a:off x="610479" y="2000240"/>
            <a:ext cx="3747207" cy="4071966"/>
          </a:xfrm>
        </p:spPr>
      </p:pic>
      <p:sp>
        <p:nvSpPr>
          <p:cNvPr id="4" name="Content Placeholder 3"/>
          <p:cNvSpPr>
            <a:spLocks noGrp="1"/>
          </p:cNvSpPr>
          <p:nvPr>
            <p:ph sz="half" idx="2"/>
          </p:nvPr>
        </p:nvSpPr>
        <p:spPr>
          <a:xfrm>
            <a:off x="4357686" y="1785926"/>
            <a:ext cx="4329114" cy="4572032"/>
          </a:xfrm>
        </p:spPr>
        <p:txBody>
          <a:bodyPr>
            <a:noAutofit/>
          </a:bodyPr>
          <a:lstStyle/>
          <a:p>
            <a:r>
              <a:rPr lang="en-US" sz="2000" dirty="0" smtClean="0">
                <a:latin typeface="Times New Roman" pitchFamily="18" charset="0"/>
                <a:cs typeface="Times New Roman" pitchFamily="18" charset="0"/>
              </a:rPr>
              <a:t>William Faulkner wrote 19 novels and nearly a hundred short stories. Though the setting of his fiction is often in the American South, he deals with major universal themes in literature. In terms of writing techniques, Faulkner is among the greatest experimentalists of the 20</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century fiction. His major novels include </a:t>
            </a:r>
            <a:r>
              <a:rPr lang="en-US" sz="2000" i="1" dirty="0" smtClean="0">
                <a:latin typeface="Times New Roman" pitchFamily="18" charset="0"/>
                <a:cs typeface="Times New Roman" pitchFamily="18" charset="0"/>
              </a:rPr>
              <a:t>The Sound and the Fury</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As I Lay Dying</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Light in August,</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Absalom, Absalom!</a:t>
            </a:r>
            <a:r>
              <a:rPr lang="en-US" sz="2000" dirty="0" smtClean="0">
                <a:latin typeface="Times New Roman" pitchFamily="18" charset="0"/>
                <a:cs typeface="Times New Roman" pitchFamily="18" charset="0"/>
              </a:rPr>
              <a:t> . In 1950 Faulkner won the Nobel Prize for Literature.</a:t>
            </a:r>
            <a:endParaRPr lang="zh-CN" altLang="en-US" sz="20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Eugene O’Neill (1888-1953)</a:t>
            </a:r>
            <a:endParaRPr lang="zh-CN" altLang="en-US" sz="3200" dirty="0"/>
          </a:p>
        </p:txBody>
      </p:sp>
      <p:sp>
        <p:nvSpPr>
          <p:cNvPr id="3" name="Content Placeholder 2"/>
          <p:cNvSpPr>
            <a:spLocks noGrp="1"/>
          </p:cNvSpPr>
          <p:nvPr>
            <p:ph sz="half" idx="1"/>
          </p:nvPr>
        </p:nvSpPr>
        <p:spPr>
          <a:xfrm>
            <a:off x="285720" y="1500174"/>
            <a:ext cx="3500462" cy="4625989"/>
          </a:xfrm>
        </p:spPr>
        <p:txBody>
          <a:bodyPr>
            <a:noAutofit/>
          </a:bodyPr>
          <a:lstStyle/>
          <a:p>
            <a:r>
              <a:rPr lang="en-US" sz="2000" dirty="0" smtClean="0">
                <a:latin typeface="Times New Roman" pitchFamily="18" charset="0"/>
                <a:cs typeface="Times New Roman" pitchFamily="18" charset="0"/>
              </a:rPr>
              <a:t>O’Neill was a playwright and Nobel laureate in Literature. His depict characters on the fringes of society, where they struggle to maintain their hopes and aspirations, but ultimately slide into disillusionment and despair. His greatest theme was the individual’s search for identity. Among his major plays were </a:t>
            </a:r>
            <a:r>
              <a:rPr lang="en-US" sz="2000" i="1" dirty="0" smtClean="0">
                <a:latin typeface="Times New Roman" pitchFamily="18" charset="0"/>
                <a:cs typeface="Times New Roman" pitchFamily="18" charset="0"/>
              </a:rPr>
              <a:t>Desire under the Elms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i="1" dirty="0" smtClean="0">
                <a:latin typeface="Times New Roman" pitchFamily="18" charset="0"/>
                <a:cs typeface="Times New Roman" pitchFamily="18" charset="0"/>
              </a:rPr>
              <a:t>Long Day's Journey into Night.</a:t>
            </a:r>
            <a:endParaRPr lang="zh-CN" altLang="en-US" sz="2000" dirty="0" smtClean="0">
              <a:latin typeface="Times New Roman" pitchFamily="18" charset="0"/>
              <a:cs typeface="Times New Roman" pitchFamily="18" charset="0"/>
            </a:endParaRPr>
          </a:p>
          <a:p>
            <a:endParaRPr lang="zh-CN" altLang="en-US" sz="2000" dirty="0"/>
          </a:p>
        </p:txBody>
      </p:sp>
      <p:pic>
        <p:nvPicPr>
          <p:cNvPr id="5" name="Content Placeholder 4" descr="LongDays2 (1).jpg"/>
          <p:cNvPicPr>
            <a:picLocks noGrp="1" noChangeAspect="1"/>
          </p:cNvPicPr>
          <p:nvPr>
            <p:ph sz="half" idx="2"/>
          </p:nvPr>
        </p:nvPicPr>
        <p:blipFill>
          <a:blip r:embed="rId2"/>
          <a:stretch>
            <a:fillRect/>
          </a:stretch>
        </p:blipFill>
        <p:spPr>
          <a:xfrm>
            <a:off x="3643306" y="1785926"/>
            <a:ext cx="5186809" cy="3471407"/>
          </a:xfrm>
        </p:spPr>
      </p:pic>
      <p:sp>
        <p:nvSpPr>
          <p:cNvPr id="6" name="Rectangle 5"/>
          <p:cNvSpPr/>
          <p:nvPr/>
        </p:nvSpPr>
        <p:spPr>
          <a:xfrm>
            <a:off x="3857620" y="5429264"/>
            <a:ext cx="5072098" cy="369332"/>
          </a:xfrm>
          <a:prstGeom prst="rect">
            <a:avLst/>
          </a:prstGeom>
        </p:spPr>
        <p:txBody>
          <a:bodyPr wrap="square">
            <a:spAutoFit/>
          </a:bodyPr>
          <a:lstStyle/>
          <a:p>
            <a:r>
              <a:rPr lang="en-US" altLang="zh-CN" i="1" dirty="0" smtClean="0">
                <a:latin typeface="Times New Roman" pitchFamily="18" charset="0"/>
                <a:cs typeface="Times New Roman" pitchFamily="18" charset="0"/>
              </a:rPr>
              <a:t>Long Day’s Journey into Night </a:t>
            </a:r>
            <a:r>
              <a:rPr lang="en-US" altLang="zh-CN" dirty="0" smtClean="0">
                <a:latin typeface="Times New Roman" pitchFamily="18" charset="0"/>
                <a:cs typeface="Times New Roman" pitchFamily="18" charset="0"/>
              </a:rPr>
              <a:t>on stage</a:t>
            </a:r>
            <a:endParaRPr lang="zh-CN" alt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082660"/>
          </a:xfrm>
        </p:spPr>
        <p:txBody>
          <a:bodyPr>
            <a:normAutofit/>
          </a:bodyPr>
          <a:lstStyle/>
          <a:p>
            <a:r>
              <a:rPr lang="en-US" altLang="zh-CN" sz="3600" dirty="0" smtClean="0">
                <a:latin typeface="Times New Roman" pitchFamily="18" charset="0"/>
                <a:cs typeface="Times New Roman" pitchFamily="18" charset="0"/>
              </a:rPr>
              <a:t>IV. Major Writers of the 20</a:t>
            </a:r>
            <a:r>
              <a:rPr lang="en-US" altLang="zh-CN" sz="3600" baseline="30000" dirty="0" smtClean="0">
                <a:latin typeface="Times New Roman" pitchFamily="18" charset="0"/>
                <a:cs typeface="Times New Roman" pitchFamily="18" charset="0"/>
              </a:rPr>
              <a:t>th</a:t>
            </a:r>
            <a:r>
              <a:rPr lang="en-US" altLang="zh-CN" sz="3600" dirty="0" smtClean="0">
                <a:latin typeface="Times New Roman" pitchFamily="18" charset="0"/>
                <a:cs typeface="Times New Roman" pitchFamily="18" charset="0"/>
              </a:rPr>
              <a:t> Century</a:t>
            </a:r>
            <a:endParaRPr lang="zh-CN" altLang="en-US" sz="3600" dirty="0"/>
          </a:p>
        </p:txBody>
      </p:sp>
      <p:sp>
        <p:nvSpPr>
          <p:cNvPr id="5" name="Content Placeholder 4"/>
          <p:cNvSpPr>
            <a:spLocks noGrp="1"/>
          </p:cNvSpPr>
          <p:nvPr>
            <p:ph idx="1"/>
          </p:nvPr>
        </p:nvSpPr>
        <p:spPr>
          <a:xfrm>
            <a:off x="500034" y="1285860"/>
            <a:ext cx="8186766" cy="5286412"/>
          </a:xfrm>
        </p:spPr>
        <p:txBody>
          <a:bodyPr>
            <a:noAutofit/>
          </a:bodyPr>
          <a:lstStyle/>
          <a:p>
            <a:r>
              <a:rPr lang="en-US" sz="2400" dirty="0" smtClean="0">
                <a:latin typeface="Times New Roman" pitchFamily="18" charset="0"/>
                <a:cs typeface="Times New Roman" pitchFamily="18" charset="0"/>
              </a:rPr>
              <a:t>African-American Writers:</a:t>
            </a:r>
          </a:p>
          <a:p>
            <a:pPr>
              <a:buNone/>
            </a:pPr>
            <a:r>
              <a:rPr lang="en-US" sz="2000" dirty="0" smtClean="0">
                <a:latin typeface="Times New Roman" pitchFamily="18" charset="0"/>
                <a:cs typeface="Times New Roman" pitchFamily="18" charset="0"/>
              </a:rPr>
              <a:t>      -The 1920s saw the rise of an artistic black community centered in New York City in Harlem. New poets such as Langston Hughes (1902-1967) wrote about what it meant to be black. They used exotic images drawn from their African and slavery pasts, and incorporated the rhythms of black music into their poetry. </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-Major African-American novelists include </a:t>
            </a:r>
            <a:r>
              <a:rPr lang="en-US" sz="2000" dirty="0" err="1" smtClean="0">
                <a:latin typeface="Times New Roman" pitchFamily="18" charset="0"/>
                <a:cs typeface="Times New Roman" pitchFamily="18" charset="0"/>
              </a:rPr>
              <a:t>Zora</a:t>
            </a:r>
            <a:r>
              <a:rPr lang="en-US" sz="2000" dirty="0" smtClean="0">
                <a:latin typeface="Times New Roman" pitchFamily="18" charset="0"/>
                <a:cs typeface="Times New Roman" pitchFamily="18" charset="0"/>
              </a:rPr>
              <a:t> Neale Hurston (1891-1960) who wrote a moving novel, </a:t>
            </a:r>
            <a:r>
              <a:rPr lang="en-US" sz="2000" i="1" dirty="0" smtClean="0">
                <a:latin typeface="Times New Roman" pitchFamily="18" charset="0"/>
                <a:cs typeface="Times New Roman" pitchFamily="18" charset="0"/>
              </a:rPr>
              <a:t>Their Eyes Were Watching God</a:t>
            </a:r>
            <a:r>
              <a:rPr lang="en-US" sz="2000" dirty="0" smtClean="0">
                <a:latin typeface="Times New Roman" pitchFamily="18" charset="0"/>
                <a:cs typeface="Times New Roman" pitchFamily="18" charset="0"/>
              </a:rPr>
              <a:t>, exploring the difficulties and the strengths of African-American women. </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Richard Wright (1908-1960) published a disturbing novel </a:t>
            </a:r>
            <a:r>
              <a:rPr lang="en-US" sz="2000" i="1" dirty="0" smtClean="0">
                <a:latin typeface="Times New Roman" pitchFamily="18" charset="0"/>
                <a:cs typeface="Times New Roman" pitchFamily="18" charset="0"/>
              </a:rPr>
              <a:t>Native Son</a:t>
            </a:r>
            <a:r>
              <a:rPr lang="en-US" sz="2000" dirty="0" smtClean="0">
                <a:latin typeface="Times New Roman" pitchFamily="18" charset="0"/>
                <a:cs typeface="Times New Roman" pitchFamily="18" charset="0"/>
              </a:rPr>
              <a:t> in 1940, in which the black had been warped by this violent and cruel society. Ralph Ellison (1919-1994) was known for his novel </a:t>
            </a:r>
            <a:r>
              <a:rPr lang="en-US" sz="2000" i="1" dirty="0" smtClean="0">
                <a:latin typeface="Times New Roman" pitchFamily="18" charset="0"/>
                <a:cs typeface="Times New Roman" pitchFamily="18" charset="0"/>
              </a:rPr>
              <a:t>Invisible Man </a:t>
            </a:r>
            <a:r>
              <a:rPr lang="en-US" sz="2000" dirty="0" smtClean="0">
                <a:latin typeface="Times New Roman" pitchFamily="18" charset="0"/>
                <a:cs typeface="Times New Roman" pitchFamily="18" charset="0"/>
              </a:rPr>
              <a:t>whose hero was driven underground by the values of white society. James Baldwin’s (1924-1987) characteristic themes -- hatred of racism and celebration of sexuality -- were expressed in his novels like </a:t>
            </a:r>
            <a:r>
              <a:rPr lang="en-US" sz="2000" i="1" dirty="0" smtClean="0">
                <a:latin typeface="Times New Roman" pitchFamily="18" charset="0"/>
                <a:cs typeface="Times New Roman" pitchFamily="18" charset="0"/>
              </a:rPr>
              <a:t>Go Tell It on the Mountain</a:t>
            </a:r>
            <a:r>
              <a:rPr lang="en-US" sz="2000" dirty="0" smtClean="0">
                <a:latin typeface="Times New Roman" pitchFamily="18" charset="0"/>
                <a:cs typeface="Times New Roman" pitchFamily="18" charset="0"/>
              </a:rPr>
              <a:t> and in essays like “Nobody Knows My Name”.</a:t>
            </a:r>
            <a:endParaRPr lang="zh-CN" altLang="en-US" sz="2000" dirty="0" smtClean="0">
              <a:latin typeface="Times New Roman" pitchFamily="18" charset="0"/>
              <a:cs typeface="Times New Roman" pitchFamily="18" charset="0"/>
            </a:endParaRPr>
          </a:p>
          <a:p>
            <a:endParaRPr lang="zh-CN"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Ralph Ellison (left) and</a:t>
            </a:r>
            <a:r>
              <a:rPr lang="en-US" sz="3200" dirty="0" smtClean="0">
                <a:latin typeface="Times New Roman" pitchFamily="18" charset="0"/>
                <a:cs typeface="Times New Roman" pitchFamily="18" charset="0"/>
              </a:rPr>
              <a:t> James Baldwin</a:t>
            </a:r>
            <a:r>
              <a:rPr lang="en-US" altLang="zh-CN" sz="3200" dirty="0" smtClean="0">
                <a:latin typeface="Times New Roman" pitchFamily="18" charset="0"/>
                <a:cs typeface="Times New Roman" pitchFamily="18" charset="0"/>
              </a:rPr>
              <a:t> (right)</a:t>
            </a:r>
            <a:endParaRPr lang="zh-CN" altLang="en-US" sz="3200" dirty="0"/>
          </a:p>
        </p:txBody>
      </p:sp>
      <p:pic>
        <p:nvPicPr>
          <p:cNvPr id="6" name="Content Placeholder 5" descr="Ralph-Ellison.jpg"/>
          <p:cNvPicPr>
            <a:picLocks noGrp="1" noChangeAspect="1"/>
          </p:cNvPicPr>
          <p:nvPr>
            <p:ph sz="half" idx="1"/>
          </p:nvPr>
        </p:nvPicPr>
        <p:blipFill>
          <a:blip r:embed="rId2"/>
          <a:stretch>
            <a:fillRect/>
          </a:stretch>
        </p:blipFill>
        <p:spPr>
          <a:xfrm>
            <a:off x="641650" y="1600200"/>
            <a:ext cx="3669700" cy="4525963"/>
          </a:xfrm>
        </p:spPr>
      </p:pic>
      <p:pic>
        <p:nvPicPr>
          <p:cNvPr id="7" name="Content Placeholder 6" descr="jamesBaldwin.jpg"/>
          <p:cNvPicPr>
            <a:picLocks noGrp="1" noChangeAspect="1"/>
          </p:cNvPicPr>
          <p:nvPr>
            <p:ph sz="half" idx="2"/>
          </p:nvPr>
        </p:nvPicPr>
        <p:blipFill>
          <a:blip r:embed="rId3"/>
          <a:stretch>
            <a:fillRect/>
          </a:stretch>
        </p:blipFill>
        <p:spPr>
          <a:xfrm>
            <a:off x="4820211" y="1600200"/>
            <a:ext cx="3694577" cy="45259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New American Voices</a:t>
            </a:r>
            <a:endParaRPr lang="zh-CN" altLang="en-US" sz="4000" dirty="0">
              <a:latin typeface="Times New Roman" pitchFamily="18" charset="0"/>
              <a:cs typeface="Times New Roman" pitchFamily="18" charset="0"/>
            </a:endParaRPr>
          </a:p>
        </p:txBody>
      </p:sp>
      <p:sp>
        <p:nvSpPr>
          <p:cNvPr id="5" name="Content Placeholder 4"/>
          <p:cNvSpPr>
            <a:spLocks noGrp="1"/>
          </p:cNvSpPr>
          <p:nvPr>
            <p:ph idx="1"/>
          </p:nvPr>
        </p:nvSpPr>
        <p:spPr>
          <a:xfrm>
            <a:off x="642910" y="1357298"/>
            <a:ext cx="8043890" cy="5072098"/>
          </a:xfrm>
        </p:spPr>
        <p:txBody>
          <a:bodyPr>
            <a:noAutofit/>
          </a:bodyPr>
          <a:lstStyle/>
          <a:p>
            <a:pPr>
              <a:buNone/>
            </a:pPr>
            <a:r>
              <a:rPr lang="en-US" sz="20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New writers keep emerging in American Literature. Some of them are :</a:t>
            </a:r>
            <a:endParaRPr lang="zh-CN" alt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Toni Morrison (1931-  ) has published nine novels up to now, of which </a:t>
            </a:r>
            <a:r>
              <a:rPr lang="en-US" sz="1800" i="1" dirty="0" smtClean="0">
                <a:latin typeface="Times New Roman" pitchFamily="18" charset="0"/>
                <a:cs typeface="Times New Roman" pitchFamily="18" charset="0"/>
              </a:rPr>
              <a:t>The Bluest Eye</a:t>
            </a:r>
            <a:r>
              <a:rPr lang="en-US" sz="18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Song of Solomon</a:t>
            </a:r>
            <a:r>
              <a:rPr lang="en-US" sz="1800" dirty="0" smtClean="0">
                <a:latin typeface="Times New Roman" pitchFamily="18" charset="0"/>
                <a:cs typeface="Times New Roman" pitchFamily="18" charset="0"/>
              </a:rPr>
              <a:t> and </a:t>
            </a:r>
            <a:r>
              <a:rPr lang="en-US" sz="1800" i="1" dirty="0" smtClean="0">
                <a:latin typeface="Times New Roman" pitchFamily="18" charset="0"/>
                <a:cs typeface="Times New Roman" pitchFamily="18" charset="0"/>
              </a:rPr>
              <a:t>Beloved</a:t>
            </a:r>
            <a:r>
              <a:rPr lang="en-US" sz="1800" dirty="0" smtClean="0">
                <a:latin typeface="Times New Roman" pitchFamily="18" charset="0"/>
                <a:cs typeface="Times New Roman" pitchFamily="18" charset="0"/>
              </a:rPr>
              <a:t> are considered her best-known works. She won the Nobel Prize for Literature in 1993, the first African-American writer to receive this honor. </a:t>
            </a:r>
            <a:endParaRPr lang="zh-CN" alt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N. Scott </a:t>
            </a:r>
            <a:r>
              <a:rPr lang="en-US" sz="1800" dirty="0" err="1" smtClean="0">
                <a:latin typeface="Times New Roman" pitchFamily="18" charset="0"/>
                <a:cs typeface="Times New Roman" pitchFamily="18" charset="0"/>
              </a:rPr>
              <a:t>Momaday</a:t>
            </a:r>
            <a:r>
              <a:rPr lang="en-US" sz="1800" dirty="0" smtClean="0">
                <a:latin typeface="Times New Roman" pitchFamily="18" charset="0"/>
                <a:cs typeface="Times New Roman" pitchFamily="18" charset="0"/>
              </a:rPr>
              <a:t> (1934- ) published </a:t>
            </a:r>
            <a:r>
              <a:rPr lang="en-US" sz="1800" i="1" dirty="0" smtClean="0">
                <a:latin typeface="Times New Roman" pitchFamily="18" charset="0"/>
                <a:cs typeface="Times New Roman" pitchFamily="18" charset="0"/>
              </a:rPr>
              <a:t>House Made of Dawn</a:t>
            </a:r>
            <a:r>
              <a:rPr lang="en-US" sz="1800" dirty="0" smtClean="0">
                <a:latin typeface="Times New Roman" pitchFamily="18" charset="0"/>
                <a:cs typeface="Times New Roman" pitchFamily="18" charset="0"/>
              </a:rPr>
              <a:t> and </a:t>
            </a:r>
            <a:r>
              <a:rPr lang="en-US" sz="1800" i="1" dirty="0" smtClean="0">
                <a:latin typeface="Times New Roman" pitchFamily="18" charset="0"/>
                <a:cs typeface="Times New Roman" pitchFamily="18" charset="0"/>
              </a:rPr>
              <a:t>The Way to Rainy Mountain</a:t>
            </a:r>
            <a:r>
              <a:rPr lang="en-US" sz="1800" dirty="0" smtClean="0">
                <a:latin typeface="Times New Roman" pitchFamily="18" charset="0"/>
                <a:cs typeface="Times New Roman" pitchFamily="18" charset="0"/>
              </a:rPr>
              <a:t>, and he is usually regarded as the founding father of the Native American Renaissance. He won the Pulitzer Prize for Fiction in and received the National Medal of Arts.</a:t>
            </a:r>
            <a:endParaRPr lang="zh-CN" alt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Maxine Hong Kingston (1940-) wrote about her Chinese immigrant ancestors in </a:t>
            </a:r>
            <a:r>
              <a:rPr lang="en-US" sz="1800" i="1" dirty="0" smtClean="0">
                <a:latin typeface="Times New Roman" pitchFamily="18" charset="0"/>
                <a:cs typeface="Times New Roman" pitchFamily="18" charset="0"/>
              </a:rPr>
              <a:t>The Woman Warrior</a:t>
            </a:r>
            <a:r>
              <a:rPr lang="en-US" sz="1800" dirty="0" smtClean="0">
                <a:latin typeface="Times New Roman" pitchFamily="18" charset="0"/>
                <a:cs typeface="Times New Roman" pitchFamily="18" charset="0"/>
              </a:rPr>
              <a:t> and </a:t>
            </a:r>
            <a:r>
              <a:rPr lang="en-US" sz="1800" i="1" dirty="0" smtClean="0">
                <a:latin typeface="Times New Roman" pitchFamily="18" charset="0"/>
                <a:cs typeface="Times New Roman" pitchFamily="18" charset="0"/>
              </a:rPr>
              <a:t>China Men</a:t>
            </a:r>
            <a:r>
              <a:rPr lang="en-US" sz="1800" dirty="0" smtClean="0">
                <a:latin typeface="Times New Roman" pitchFamily="18" charset="0"/>
                <a:cs typeface="Times New Roman" pitchFamily="18" charset="0"/>
              </a:rPr>
              <a:t>. She has received several awards for her contributions to Chinese American Literature including the National Book Award for Nonfiction.</a:t>
            </a:r>
            <a:endParaRPr lang="zh-CN" alt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Alice Walker (1944- ) is an African-American writer. She wrote the novel </a:t>
            </a:r>
            <a:r>
              <a:rPr lang="en-US" sz="1800" i="1" dirty="0" smtClean="0">
                <a:latin typeface="Times New Roman" pitchFamily="18" charset="0"/>
                <a:cs typeface="Times New Roman" pitchFamily="18" charset="0"/>
              </a:rPr>
              <a:t>The Color Purple</a:t>
            </a:r>
            <a:r>
              <a:rPr lang="en-US" sz="1800" dirty="0" smtClean="0">
                <a:latin typeface="Times New Roman" pitchFamily="18" charset="0"/>
                <a:cs typeface="Times New Roman" pitchFamily="18" charset="0"/>
              </a:rPr>
              <a:t> for which she won the National Book Award and the Pulitzer Prize for Fiction.</a:t>
            </a:r>
            <a:endParaRPr lang="zh-CN" altLang="en-US" sz="18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2800" dirty="0" smtClean="0">
                <a:latin typeface="Times New Roman" pitchFamily="18" charset="0"/>
                <a:cs typeface="Times New Roman" pitchFamily="18" charset="0"/>
              </a:rPr>
              <a:t>Tony Morrison (left) and </a:t>
            </a:r>
            <a:r>
              <a:rPr lang="en-US" sz="2800" dirty="0" smtClean="0">
                <a:latin typeface="Times New Roman" pitchFamily="18" charset="0"/>
                <a:cs typeface="Times New Roman" pitchFamily="18" charset="0"/>
              </a:rPr>
              <a:t>Maxine Hong Kingston (right)</a:t>
            </a:r>
            <a:endParaRPr lang="zh-CN" altLang="en-US" sz="2800" dirty="0">
              <a:latin typeface="Times New Roman" pitchFamily="18" charset="0"/>
              <a:cs typeface="Times New Roman" pitchFamily="18" charset="0"/>
            </a:endParaRPr>
          </a:p>
        </p:txBody>
      </p:sp>
      <p:pic>
        <p:nvPicPr>
          <p:cNvPr id="7" name="Content Placeholder 6" descr="Toni-Morrison-4.jpg"/>
          <p:cNvPicPr>
            <a:picLocks noGrp="1" noChangeAspect="1"/>
          </p:cNvPicPr>
          <p:nvPr>
            <p:ph sz="half" idx="1"/>
          </p:nvPr>
        </p:nvPicPr>
        <p:blipFill>
          <a:blip r:embed="rId2"/>
          <a:stretch>
            <a:fillRect/>
          </a:stretch>
        </p:blipFill>
        <p:spPr>
          <a:xfrm>
            <a:off x="566811" y="1600200"/>
            <a:ext cx="3819378" cy="4525963"/>
          </a:xfrm>
        </p:spPr>
      </p:pic>
      <p:pic>
        <p:nvPicPr>
          <p:cNvPr id="8" name="Content Placeholder 7" descr="kingston.jpg"/>
          <p:cNvPicPr>
            <a:picLocks noGrp="1" noChangeAspect="1"/>
          </p:cNvPicPr>
          <p:nvPr>
            <p:ph sz="half" idx="2"/>
          </p:nvPr>
        </p:nvPicPr>
        <p:blipFill>
          <a:blip r:embed="rId3"/>
          <a:stretch>
            <a:fillRect/>
          </a:stretch>
        </p:blipFill>
        <p:spPr>
          <a:xfrm>
            <a:off x="4775200" y="1678781"/>
            <a:ext cx="3784600" cy="43688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buAutoNum type="alphaUcPeriod"/>
            </a:pPr>
            <a:r>
              <a:rPr lang="en-US" altLang="zh-CN" sz="2400" dirty="0" smtClean="0">
                <a:latin typeface="Times New Roman" pitchFamily="18" charset="0"/>
                <a:cs typeface="Times New Roman" pitchFamily="18" charset="0"/>
              </a:rPr>
              <a:t>What is the main theme in American Literature according to the author? </a:t>
            </a:r>
          </a:p>
          <a:p>
            <a:pPr marL="514350" indent="-514350">
              <a:buAutoNum type="alphaUcPeriod"/>
            </a:pPr>
            <a:r>
              <a:rPr lang="en-US" altLang="zh-CN" sz="2400" dirty="0" smtClean="0">
                <a:latin typeface="Times New Roman" pitchFamily="18" charset="0"/>
                <a:cs typeface="Times New Roman" pitchFamily="18" charset="0"/>
              </a:rPr>
              <a:t>What theories does Emerson explain in his essays? Why are they so influential? </a:t>
            </a:r>
          </a:p>
          <a:p>
            <a:pPr marL="514350" indent="-514350">
              <a:buAutoNum type="alphaUcPeriod"/>
            </a:pPr>
            <a:r>
              <a:rPr lang="en-US" altLang="zh-CN" sz="2400" dirty="0" smtClean="0">
                <a:latin typeface="Times New Roman" pitchFamily="18" charset="0"/>
                <a:cs typeface="Times New Roman" pitchFamily="18" charset="0"/>
              </a:rPr>
              <a:t>Why does Thoreau have a strong influence on environmental writers and activists today?</a:t>
            </a:r>
          </a:p>
          <a:p>
            <a:pPr marL="514350" indent="-514350">
              <a:buAutoNum type="alphaUcPeriod"/>
            </a:pPr>
            <a:r>
              <a:rPr lang="en-US" altLang="zh-CN" sz="2400" dirty="0" smtClean="0">
                <a:latin typeface="Times New Roman" pitchFamily="18" charset="0"/>
                <a:cs typeface="Times New Roman" pitchFamily="18" charset="0"/>
              </a:rPr>
              <a:t>Why is Walt Whitman considered one of the most important poets in America?</a:t>
            </a:r>
          </a:p>
          <a:p>
            <a:pPr marL="514350" indent="-514350">
              <a:buAutoNum type="alphaUcPeriod"/>
            </a:pPr>
            <a:r>
              <a:rPr lang="en-US" altLang="zh-CN" sz="2400" dirty="0" smtClean="0">
                <a:latin typeface="Times New Roman" pitchFamily="18" charset="0"/>
                <a:cs typeface="Times New Roman" pitchFamily="18" charset="0"/>
              </a:rPr>
              <a:t>Why did Mark Twain win so many readers at home and abroad?</a:t>
            </a:r>
          </a:p>
          <a:p>
            <a:pPr marL="514350" indent="-514350">
              <a:buAutoNum type="alphaUcPeriod"/>
            </a:pPr>
            <a:r>
              <a:rPr lang="en-US" altLang="zh-CN" sz="2400" dirty="0" smtClean="0">
                <a:latin typeface="Times New Roman" pitchFamily="18" charset="0"/>
                <a:cs typeface="Times New Roman" pitchFamily="18" charset="0"/>
              </a:rPr>
              <a:t>Who is your most favorite American author? Why? </a:t>
            </a:r>
            <a:endParaRPr lang="zh-CN" alt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Focal Points</a:t>
            </a:r>
            <a:endParaRPr lang="zh-CN" altLang="en-US" sz="4000" dirty="0"/>
          </a:p>
        </p:txBody>
      </p:sp>
      <p:sp>
        <p:nvSpPr>
          <p:cNvPr id="4" name="内容占位符 3"/>
          <p:cNvSpPr>
            <a:spLocks noGrp="1"/>
          </p:cNvSpPr>
          <p:nvPr>
            <p:ph sz="half" idx="1"/>
          </p:nvPr>
        </p:nvSpPr>
        <p:spPr/>
        <p:txBody>
          <a:bodyPr>
            <a:normAutofit/>
          </a:bodyPr>
          <a:lstStyle/>
          <a:p>
            <a:r>
              <a:rPr lang="en-US" dirty="0">
                <a:latin typeface="Times New Roman" pitchFamily="18" charset="0"/>
                <a:cs typeface="Times New Roman" pitchFamily="18" charset="0"/>
              </a:rPr>
              <a:t>Washington Irving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James </a:t>
            </a:r>
            <a:r>
              <a:rPr lang="en-US" dirty="0" err="1">
                <a:latin typeface="Times New Roman" pitchFamily="18" charset="0"/>
                <a:cs typeface="Times New Roman" pitchFamily="18" charset="0"/>
              </a:rPr>
              <a:t>Fenimore</a:t>
            </a:r>
            <a:r>
              <a:rPr lang="en-US" dirty="0">
                <a:latin typeface="Times New Roman" pitchFamily="18" charset="0"/>
                <a:cs typeface="Times New Roman" pitchFamily="18" charset="0"/>
              </a:rPr>
              <a:t> Cooper</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Transcendentalism</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Henry David Thoreau</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Nathaniel </a:t>
            </a:r>
            <a:r>
              <a:rPr lang="en-US" dirty="0" smtClean="0">
                <a:latin typeface="Times New Roman" pitchFamily="18" charset="0"/>
                <a:cs typeface="Times New Roman" pitchFamily="18" charset="0"/>
              </a:rPr>
              <a:t>Hawthorne</a:t>
            </a:r>
          </a:p>
          <a:p>
            <a:r>
              <a:rPr lang="en-US" dirty="0" smtClean="0">
                <a:latin typeface="Times New Roman" pitchFamily="18" charset="0"/>
                <a:cs typeface="Times New Roman" pitchFamily="18" charset="0"/>
              </a:rPr>
              <a:t>Herman </a:t>
            </a:r>
            <a:r>
              <a:rPr lang="en-US" dirty="0">
                <a:latin typeface="Times New Roman" pitchFamily="18" charset="0"/>
                <a:cs typeface="Times New Roman" pitchFamily="18" charset="0"/>
              </a:rPr>
              <a:t>Melville</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Walt Whitman</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Mark Twain</a:t>
            </a:r>
            <a:endParaRPr lang="zh-CN" altLang="en-US" dirty="0">
              <a:latin typeface="Times New Roman" pitchFamily="18" charset="0"/>
              <a:cs typeface="Times New Roman" pitchFamily="18" charset="0"/>
            </a:endParaRPr>
          </a:p>
          <a:p>
            <a:endParaRPr lang="zh-CN" altLang="en-US" dirty="0"/>
          </a:p>
        </p:txBody>
      </p:sp>
      <p:sp>
        <p:nvSpPr>
          <p:cNvPr id="5" name="内容占位符 4"/>
          <p:cNvSpPr>
            <a:spLocks noGrp="1"/>
          </p:cNvSpPr>
          <p:nvPr>
            <p:ph sz="half" idx="2"/>
          </p:nvPr>
        </p:nvSpPr>
        <p:spPr/>
        <p:txBody>
          <a:bodyPr>
            <a:normAutofit/>
          </a:bodyPr>
          <a:lstStyle/>
          <a:p>
            <a:r>
              <a:rPr lang="en-US" dirty="0" smtClean="0">
                <a:latin typeface="Times New Roman" pitchFamily="18" charset="0"/>
                <a:cs typeface="Times New Roman" pitchFamily="18" charset="0"/>
              </a:rPr>
              <a:t>naturalists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Sherwood Anderson</a:t>
            </a:r>
            <a:r>
              <a:rPr lang="zh-CN" altLang="en-US" dirty="0" smtClean="0"/>
              <a:t> </a:t>
            </a:r>
            <a:r>
              <a:rPr lang="en-US" altLang="zh-CN"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Sinclair Lewis </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a:t>
            </a:r>
            <a:r>
              <a:rPr lang="en-US" dirty="0">
                <a:latin typeface="Times New Roman" pitchFamily="18" charset="0"/>
                <a:cs typeface="Times New Roman" pitchFamily="18" charset="0"/>
              </a:rPr>
              <a:t>. S. Eliot</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the "Lost Generation"</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William Faulkner</a:t>
            </a:r>
            <a:endParaRPr lang="zh-CN" alt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Eugene </a:t>
            </a:r>
            <a:r>
              <a:rPr lang="en-US" dirty="0">
                <a:latin typeface="Times New Roman" pitchFamily="18" charset="0"/>
                <a:cs typeface="Times New Roman" pitchFamily="18" charset="0"/>
              </a:rPr>
              <a:t>O'Neill</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African-American writers</a:t>
            </a:r>
            <a:endParaRPr lang="zh-CN" altLang="en-US" dirty="0">
              <a:latin typeface="Times New Roman" pitchFamily="18" charset="0"/>
              <a:cs typeface="Times New Roman" pitchFamily="18" charset="0"/>
            </a:endParaRPr>
          </a:p>
          <a:p>
            <a:endParaRPr lang="zh-CN" altLang="en-US" dirty="0"/>
          </a:p>
          <a:p>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2297106"/>
          </a:xfrm>
        </p:spPr>
        <p:txBody>
          <a:bodyPr/>
          <a:lstStyle/>
          <a:p>
            <a:r>
              <a:rPr lang="en-US" altLang="zh-CN" dirty="0" smtClean="0">
                <a:latin typeface="Century" pitchFamily="18" charset="0"/>
              </a:rPr>
              <a:t>The End</a:t>
            </a:r>
            <a:endParaRPr lang="zh-CN" altLang="en-US" dirty="0">
              <a:latin typeface="Century" pitchFamily="18" charset="0"/>
            </a:endParaRPr>
          </a:p>
        </p:txBody>
      </p:sp>
      <p:sp>
        <p:nvSpPr>
          <p:cNvPr id="3" name="Content Placeholder 2"/>
          <p:cNvSpPr>
            <a:spLocks noGrp="1"/>
          </p:cNvSpPr>
          <p:nvPr>
            <p:ph idx="1"/>
          </p:nvPr>
        </p:nvSpPr>
        <p:spPr>
          <a:xfrm>
            <a:off x="428596" y="2857497"/>
            <a:ext cx="8301038" cy="3286148"/>
          </a:xfrm>
        </p:spPr>
        <p:txBody>
          <a:bodyPr>
            <a:normAutofit/>
          </a:bodyPr>
          <a:lstStyle/>
          <a:p>
            <a:pPr algn="ctr">
              <a:buNone/>
            </a:pPr>
            <a:r>
              <a:rPr lang="zh-CN" altLang="en-US" sz="4000" dirty="0" smtClean="0">
                <a:latin typeface="+mj-ea"/>
                <a:ea typeface="+mj-ea"/>
              </a:rPr>
              <a:t>高等教育出版社</a:t>
            </a:r>
            <a:endParaRPr lang="en-US" altLang="zh-CN" sz="4000" dirty="0" smtClean="0">
              <a:latin typeface="+mj-ea"/>
              <a:ea typeface="+mj-ea"/>
            </a:endParaRPr>
          </a:p>
          <a:p>
            <a:pPr algn="ctr">
              <a:buNone/>
            </a:pPr>
            <a:endParaRPr lang="en-US" altLang="zh-CN" sz="4000" dirty="0" smtClean="0">
              <a:latin typeface="+mj-ea"/>
              <a:ea typeface="+mj-ea"/>
            </a:endParaRPr>
          </a:p>
          <a:p>
            <a:pPr algn="ctr">
              <a:buNone/>
            </a:pPr>
            <a:r>
              <a:rPr lang="en-US" altLang="zh-CN" sz="4000" dirty="0" smtClean="0">
                <a:latin typeface="+mj-ea"/>
                <a:ea typeface="+mj-ea"/>
              </a:rPr>
              <a:t>2015</a:t>
            </a:r>
            <a:endParaRPr lang="zh-CN" altLang="en-US" sz="4000"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This Unit Is Divided into Five Sections</a:t>
            </a:r>
            <a:endParaRPr lang="zh-CN" altLang="en-US" dirty="0"/>
          </a:p>
        </p:txBody>
      </p:sp>
      <p:sp>
        <p:nvSpPr>
          <p:cNvPr id="3" name="内容占位符 2"/>
          <p:cNvSpPr>
            <a:spLocks noGrp="1"/>
          </p:cNvSpPr>
          <p:nvPr>
            <p:ph idx="1"/>
          </p:nvPr>
        </p:nvSpPr>
        <p:spPr>
          <a:xfrm>
            <a:off x="457200" y="1857364"/>
            <a:ext cx="8229600" cy="4268799"/>
          </a:xfrm>
        </p:spPr>
        <p:txBody>
          <a:bodyPr/>
          <a:lstStyle/>
          <a:p>
            <a:pPr marL="571500" indent="-571500">
              <a:buAutoNum type="romanUcPeriod"/>
            </a:pPr>
            <a:r>
              <a:rPr lang="en-US" altLang="zh-CN" dirty="0" smtClean="0">
                <a:latin typeface="Times New Roman" pitchFamily="18" charset="0"/>
                <a:cs typeface="Times New Roman" pitchFamily="18" charset="0"/>
              </a:rPr>
              <a:t>Early Fiction</a:t>
            </a:r>
          </a:p>
          <a:p>
            <a:pPr marL="571500" indent="-571500">
              <a:buAutoNum type="romanUcPeriod"/>
            </a:pPr>
            <a:r>
              <a:rPr lang="en-US" altLang="zh-CN" dirty="0" smtClean="0">
                <a:latin typeface="Times New Roman" pitchFamily="18" charset="0"/>
                <a:cs typeface="Times New Roman" pitchFamily="18" charset="0"/>
              </a:rPr>
              <a:t>Major Writers of the 19</a:t>
            </a:r>
            <a:r>
              <a:rPr lang="en-US" altLang="zh-CN" baseline="30000" dirty="0" smtClean="0">
                <a:latin typeface="Times New Roman" pitchFamily="18" charset="0"/>
                <a:cs typeface="Times New Roman" pitchFamily="18" charset="0"/>
              </a:rPr>
              <a:t>th</a:t>
            </a:r>
            <a:r>
              <a:rPr lang="en-US" altLang="zh-CN" dirty="0" smtClean="0">
                <a:latin typeface="Times New Roman" pitchFamily="18" charset="0"/>
                <a:cs typeface="Times New Roman" pitchFamily="18" charset="0"/>
              </a:rPr>
              <a:t> Century</a:t>
            </a:r>
          </a:p>
          <a:p>
            <a:pPr marL="571500" indent="-571500">
              <a:buAutoNum type="romanUcPeriod"/>
            </a:pPr>
            <a:r>
              <a:rPr lang="en-US" altLang="zh-CN" dirty="0" smtClean="0">
                <a:latin typeface="Times New Roman" pitchFamily="18" charset="0"/>
                <a:cs typeface="Times New Roman" pitchFamily="18" charset="0"/>
              </a:rPr>
              <a:t>Major Writers at the Turn of the Century</a:t>
            </a:r>
          </a:p>
          <a:p>
            <a:pPr marL="571500" indent="-571500">
              <a:buAutoNum type="romanUcPeriod"/>
            </a:pPr>
            <a:r>
              <a:rPr lang="en-US" altLang="zh-CN" dirty="0" smtClean="0">
                <a:latin typeface="Times New Roman" pitchFamily="18" charset="0"/>
                <a:cs typeface="Times New Roman" pitchFamily="18" charset="0"/>
              </a:rPr>
              <a:t>Major Writers of the 20</a:t>
            </a:r>
            <a:r>
              <a:rPr lang="en-US" altLang="zh-CN" baseline="30000" dirty="0" smtClean="0">
                <a:latin typeface="Times New Roman" pitchFamily="18" charset="0"/>
                <a:cs typeface="Times New Roman" pitchFamily="18" charset="0"/>
              </a:rPr>
              <a:t>th</a:t>
            </a:r>
            <a:r>
              <a:rPr lang="en-US" altLang="zh-CN" dirty="0" smtClean="0">
                <a:latin typeface="Times New Roman" pitchFamily="18" charset="0"/>
                <a:cs typeface="Times New Roman" pitchFamily="18" charset="0"/>
              </a:rPr>
              <a:t> Century</a:t>
            </a:r>
          </a:p>
          <a:p>
            <a:pPr marL="571500" indent="-571500">
              <a:buAutoNum type="romanUcPeriod"/>
            </a:pPr>
            <a:r>
              <a:rPr lang="en-US" altLang="zh-CN" dirty="0" smtClean="0">
                <a:latin typeface="Times New Roman" pitchFamily="18" charset="0"/>
                <a:cs typeface="Times New Roman" pitchFamily="18" charset="0"/>
              </a:rPr>
              <a:t>New American Voices</a:t>
            </a:r>
            <a:endParaRPr lang="zh-CN"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Early Fiction</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457200" y="1285860"/>
            <a:ext cx="8229600" cy="4840303"/>
          </a:xfrm>
        </p:spPr>
        <p:txBody>
          <a:bodyPr>
            <a:normAutofit/>
          </a:bodyPr>
          <a:lstStyle/>
          <a:p>
            <a:r>
              <a:rPr lang="en-US" sz="2400" dirty="0">
                <a:latin typeface="Times New Roman" pitchFamily="18" charset="0"/>
                <a:cs typeface="Times New Roman" pitchFamily="18" charset="0"/>
              </a:rPr>
              <a:t>Washington </a:t>
            </a:r>
            <a:r>
              <a:rPr lang="en-US" sz="2400" dirty="0" smtClean="0">
                <a:latin typeface="Times New Roman" pitchFamily="18" charset="0"/>
                <a:cs typeface="Times New Roman" pitchFamily="18" charset="0"/>
              </a:rPr>
              <a:t>Irving (1783-1859)</a:t>
            </a:r>
            <a:r>
              <a:rPr lang="en-US" altLang="zh-C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His </a:t>
            </a:r>
            <a:r>
              <a:rPr lang="en-US" sz="2400" i="1" dirty="0">
                <a:latin typeface="Times New Roman" pitchFamily="18" charset="0"/>
                <a:cs typeface="Times New Roman" pitchFamily="18" charset="0"/>
              </a:rPr>
              <a:t>History of New York</a:t>
            </a:r>
            <a:r>
              <a:rPr lang="en-US" sz="2400" dirty="0">
                <a:latin typeface="Times New Roman" pitchFamily="18" charset="0"/>
                <a:cs typeface="Times New Roman" pitchFamily="18" charset="0"/>
              </a:rPr>
              <a:t> is supposedly an account of the Dutch settlement of Manhattan Island. With this work Irving furnished America with its first myth-hero, Father </a:t>
            </a:r>
            <a:r>
              <a:rPr lang="en-US" sz="2400" dirty="0" err="1">
                <a:latin typeface="Times New Roman" pitchFamily="18" charset="0"/>
                <a:cs typeface="Times New Roman" pitchFamily="18" charset="0"/>
              </a:rPr>
              <a:t>Knickerbocker</a:t>
            </a:r>
            <a:r>
              <a:rPr lang="en-US" sz="2400" dirty="0">
                <a:latin typeface="Times New Roman" pitchFamily="18" charset="0"/>
                <a:cs typeface="Times New Roman" pitchFamily="18" charset="0"/>
              </a:rPr>
              <a:t>. In “Rip Van Winkle” and “The Legend of Sleepy Hollow”</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Irving focused on America’s natural landscape and contributed even more memorable characters to his legendary recreation of the American past. </a:t>
            </a:r>
            <a:r>
              <a:rPr lang="en-US" sz="2400" dirty="0" smtClean="0">
                <a:latin typeface="Times New Roman" pitchFamily="18" charset="0"/>
                <a:cs typeface="Times New Roman" pitchFamily="18" charset="0"/>
              </a:rPr>
              <a:t> He was among </a:t>
            </a:r>
            <a:r>
              <a:rPr lang="en-US" sz="2400" dirty="0">
                <a:latin typeface="Times New Roman" pitchFamily="18" charset="0"/>
                <a:cs typeface="Times New Roman" pitchFamily="18" charset="0"/>
              </a:rPr>
              <a:t>the first American writers to earn acclaim in Europe, and </a:t>
            </a:r>
            <a:r>
              <a:rPr lang="en-US" sz="2400" dirty="0" smtClean="0">
                <a:latin typeface="Times New Roman" pitchFamily="18" charset="0"/>
                <a:cs typeface="Times New Roman" pitchFamily="18" charset="0"/>
              </a:rPr>
              <a:t>was also admired by some European writers, including Walter Scott, Lord Byron, and Charles Dickens. Irving encouraged </a:t>
            </a:r>
            <a:r>
              <a:rPr lang="en-US" sz="2400" dirty="0">
                <a:latin typeface="Times New Roman" pitchFamily="18" charset="0"/>
                <a:cs typeface="Times New Roman" pitchFamily="18" charset="0"/>
              </a:rPr>
              <a:t>American authors </a:t>
            </a:r>
            <a:r>
              <a:rPr lang="en-US" sz="2400" dirty="0" smtClean="0">
                <a:latin typeface="Times New Roman" pitchFamily="18" charset="0"/>
                <a:cs typeface="Times New Roman" pitchFamily="18" charset="0"/>
              </a:rPr>
              <a:t>that followed him. </a:t>
            </a:r>
            <a:endParaRPr lang="zh-CN" altLang="en-US"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4638"/>
            <a:ext cx="8186766" cy="939784"/>
          </a:xfrm>
        </p:spPr>
        <p:txBody>
          <a:bodyPr>
            <a:normAutofit/>
          </a:bodyPr>
          <a:lstStyle/>
          <a:p>
            <a:r>
              <a:rPr lang="en-US" altLang="zh-CN" sz="3200" dirty="0" smtClean="0">
                <a:latin typeface="Times New Roman" pitchFamily="18" charset="0"/>
                <a:cs typeface="Times New Roman" pitchFamily="18" charset="0"/>
              </a:rPr>
              <a:t>Washington Irving</a:t>
            </a:r>
            <a:r>
              <a:rPr lang="zh-CN" altLang="en-US"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1783-1859</a:t>
            </a:r>
            <a:r>
              <a:rPr lang="zh-CN" altLang="en-US" sz="3200" dirty="0" smtClean="0">
                <a:latin typeface="Times New Roman" pitchFamily="18" charset="0"/>
                <a:cs typeface="Times New Roman" pitchFamily="18" charset="0"/>
              </a:rPr>
              <a:t>）</a:t>
            </a:r>
            <a:endParaRPr lang="zh-CN" altLang="en-US" sz="3200" dirty="0">
              <a:latin typeface="Times New Roman" pitchFamily="18" charset="0"/>
              <a:cs typeface="Times New Roman" pitchFamily="18" charset="0"/>
            </a:endParaRPr>
          </a:p>
        </p:txBody>
      </p:sp>
      <p:sp>
        <p:nvSpPr>
          <p:cNvPr id="5" name="文本占位符 4"/>
          <p:cNvSpPr>
            <a:spLocks noGrp="1"/>
          </p:cNvSpPr>
          <p:nvPr>
            <p:ph type="body" idx="1"/>
          </p:nvPr>
        </p:nvSpPr>
        <p:spPr>
          <a:xfrm>
            <a:off x="500034" y="1357299"/>
            <a:ext cx="3500462" cy="214313"/>
          </a:xfrm>
        </p:spPr>
        <p:txBody>
          <a:bodyPr>
            <a:normAutofit fontScale="40000" lnSpcReduction="20000"/>
          </a:bodyPr>
          <a:lstStyle/>
          <a:p>
            <a:endParaRPr lang="zh-CN" altLang="en-US" b="0" dirty="0">
              <a:latin typeface="Times New Roman" pitchFamily="18" charset="0"/>
              <a:cs typeface="Times New Roman" pitchFamily="18" charset="0"/>
            </a:endParaRPr>
          </a:p>
        </p:txBody>
      </p:sp>
      <p:pic>
        <p:nvPicPr>
          <p:cNvPr id="9" name="内容占位符 8" descr="Irving.jpg"/>
          <p:cNvPicPr>
            <a:picLocks noGrp="1" noChangeAspect="1"/>
          </p:cNvPicPr>
          <p:nvPr>
            <p:ph sz="half" idx="2"/>
          </p:nvPr>
        </p:nvPicPr>
        <p:blipFill>
          <a:blip r:embed="rId2"/>
          <a:stretch>
            <a:fillRect/>
          </a:stretch>
        </p:blipFill>
        <p:spPr>
          <a:xfrm>
            <a:off x="571472" y="1785926"/>
            <a:ext cx="3286148" cy="4500594"/>
          </a:xfrm>
        </p:spPr>
      </p:pic>
      <p:sp>
        <p:nvSpPr>
          <p:cNvPr id="7" name="文本占位符 6"/>
          <p:cNvSpPr>
            <a:spLocks noGrp="1"/>
          </p:cNvSpPr>
          <p:nvPr>
            <p:ph type="body" sz="quarter" idx="3"/>
          </p:nvPr>
        </p:nvSpPr>
        <p:spPr>
          <a:xfrm>
            <a:off x="4143372" y="1214422"/>
            <a:ext cx="4543429" cy="1357322"/>
          </a:xfrm>
        </p:spPr>
        <p:txBody>
          <a:bodyPr>
            <a:noAutofit/>
          </a:bodyPr>
          <a:lstStyle/>
          <a:p>
            <a:r>
              <a:rPr lang="en-US" sz="1800" b="0" dirty="0">
                <a:latin typeface="Times New Roman" pitchFamily="18" charset="0"/>
                <a:cs typeface="Times New Roman" pitchFamily="18" charset="0"/>
              </a:rPr>
              <a:t>The story “Rip Van Winkle” is set before and after the American Revolution. The protagonist falls asleep in the </a:t>
            </a:r>
            <a:r>
              <a:rPr lang="en-US" sz="1800" b="0" dirty="0" smtClean="0">
                <a:latin typeface="Times New Roman" pitchFamily="18" charset="0"/>
                <a:cs typeface="Times New Roman" pitchFamily="18" charset="0"/>
              </a:rPr>
              <a:t>mountain and wakes up to </a:t>
            </a:r>
            <a:r>
              <a:rPr lang="en-US" sz="1800" b="0" dirty="0">
                <a:latin typeface="Times New Roman" pitchFamily="18" charset="0"/>
                <a:cs typeface="Times New Roman" pitchFamily="18" charset="0"/>
              </a:rPr>
              <a:t>discover shocking changes: the American has taken place.</a:t>
            </a:r>
            <a:endParaRPr lang="zh-CN" altLang="en-US" sz="1800" b="0" dirty="0">
              <a:latin typeface="Times New Roman" pitchFamily="18" charset="0"/>
              <a:cs typeface="Times New Roman" pitchFamily="18" charset="0"/>
            </a:endParaRPr>
          </a:p>
        </p:txBody>
      </p:sp>
      <p:pic>
        <p:nvPicPr>
          <p:cNvPr id="10" name="内容占位符 9" descr="ripVanWinkle.jpg"/>
          <p:cNvPicPr>
            <a:picLocks noGrp="1" noChangeAspect="1"/>
          </p:cNvPicPr>
          <p:nvPr>
            <p:ph sz="quarter" idx="4"/>
          </p:nvPr>
        </p:nvPicPr>
        <p:blipFill>
          <a:blip r:embed="rId3"/>
          <a:stretch>
            <a:fillRect/>
          </a:stretch>
        </p:blipFill>
        <p:spPr>
          <a:xfrm>
            <a:off x="4421377" y="2643182"/>
            <a:ext cx="4151151" cy="378621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Early Fiction</a:t>
            </a:r>
            <a:endParaRPr lang="zh-CN" altLang="en-US" sz="4000" dirty="0">
              <a:latin typeface="Times New Roman" pitchFamily="18" charset="0"/>
              <a:cs typeface="Times New Roman" pitchFamily="18" charset="0"/>
            </a:endParaRPr>
          </a:p>
        </p:txBody>
      </p:sp>
      <p:sp>
        <p:nvSpPr>
          <p:cNvPr id="8" name="内容占位符 7"/>
          <p:cNvSpPr>
            <a:spLocks noGrp="1"/>
          </p:cNvSpPr>
          <p:nvPr>
            <p:ph idx="1"/>
          </p:nvPr>
        </p:nvSpPr>
        <p:spPr>
          <a:xfrm>
            <a:off x="428596" y="1428736"/>
            <a:ext cx="8143932" cy="4929222"/>
          </a:xfrm>
        </p:spPr>
        <p:txBody>
          <a:bodyPr>
            <a:noAutofit/>
          </a:bodyPr>
          <a:lstStyle/>
          <a:p>
            <a:r>
              <a:rPr lang="en-US" sz="2400" dirty="0">
                <a:latin typeface="Times New Roman" pitchFamily="18" charset="0"/>
                <a:cs typeface="Times New Roman" pitchFamily="18" charset="0"/>
              </a:rPr>
              <a:t>James </a:t>
            </a:r>
            <a:r>
              <a:rPr lang="en-US" sz="2400" dirty="0" err="1">
                <a:latin typeface="Times New Roman" pitchFamily="18" charset="0"/>
                <a:cs typeface="Times New Roman" pitchFamily="18" charset="0"/>
              </a:rPr>
              <a:t>Fenimore</a:t>
            </a:r>
            <a:r>
              <a:rPr lang="en-US" sz="2400" dirty="0">
                <a:latin typeface="Times New Roman" pitchFamily="18" charset="0"/>
                <a:cs typeface="Times New Roman" pitchFamily="18" charset="0"/>
              </a:rPr>
              <a:t> Cooper (1789-1851</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Cooper’s </a:t>
            </a:r>
            <a:r>
              <a:rPr lang="en-US" sz="2400" i="1" dirty="0" smtClean="0">
                <a:latin typeface="Times New Roman" pitchFamily="18" charset="0"/>
                <a:cs typeface="Times New Roman" pitchFamily="18" charset="0"/>
              </a:rPr>
              <a:t>The Pioneers was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first of the five great romances known as the Leather-Stocking Tales. </a:t>
            </a:r>
            <a:r>
              <a:rPr lang="en-US" sz="2400" dirty="0" smtClean="0">
                <a:latin typeface="Times New Roman" pitchFamily="18" charset="0"/>
                <a:cs typeface="Times New Roman" pitchFamily="18" charset="0"/>
              </a:rPr>
              <a:t>The author </a:t>
            </a:r>
            <a:r>
              <a:rPr lang="en-US" sz="2400" dirty="0">
                <a:latin typeface="Times New Roman" pitchFamily="18" charset="0"/>
                <a:cs typeface="Times New Roman" pitchFamily="18" charset="0"/>
              </a:rPr>
              <a:t>introduced in </a:t>
            </a:r>
            <a:r>
              <a:rPr lang="en-US" sz="2400" i="1" dirty="0">
                <a:latin typeface="Times New Roman" pitchFamily="18" charset="0"/>
                <a:cs typeface="Times New Roman" pitchFamily="18" charset="0"/>
              </a:rPr>
              <a:t>The Pioneers</a:t>
            </a:r>
            <a:r>
              <a:rPr lang="en-US" sz="2400" dirty="0">
                <a:latin typeface="Times New Roman" pitchFamily="18" charset="0"/>
                <a:cs typeface="Times New Roman" pitchFamily="18" charset="0"/>
              </a:rPr>
              <a:t> the fabulous woodsman, Natty </a:t>
            </a:r>
            <a:r>
              <a:rPr lang="en-US" sz="2400" dirty="0" err="1">
                <a:latin typeface="Times New Roman" pitchFamily="18" charset="0"/>
                <a:cs typeface="Times New Roman" pitchFamily="18" charset="0"/>
              </a:rPr>
              <a:t>Bumppo</a:t>
            </a:r>
            <a:r>
              <a:rPr lang="en-US" sz="2400" dirty="0">
                <a:latin typeface="Times New Roman" pitchFamily="18" charset="0"/>
                <a:cs typeface="Times New Roman" pitchFamily="18" charset="0"/>
              </a:rPr>
              <a:t>. He was the forerunner of all heroic forest scouts, bear hunters, and cowboys of later American novels and films. </a:t>
            </a:r>
            <a:r>
              <a:rPr lang="en-US" sz="2400" i="1" dirty="0">
                <a:latin typeface="Times New Roman" pitchFamily="18" charset="0"/>
                <a:cs typeface="Times New Roman" pitchFamily="18" charset="0"/>
              </a:rPr>
              <a:t>The Last of the Mohicans</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The Prairie</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The Pathfinder</a:t>
            </a:r>
            <a:r>
              <a:rPr lang="en-US" sz="2400" dirty="0">
                <a:latin typeface="Times New Roman" pitchFamily="18" charset="0"/>
                <a:cs typeface="Times New Roman" pitchFamily="18" charset="0"/>
              </a:rPr>
              <a:t>, and </a:t>
            </a:r>
            <a:r>
              <a:rPr lang="en-US" sz="2400" i="1" dirty="0">
                <a:latin typeface="Times New Roman" pitchFamily="18" charset="0"/>
                <a:cs typeface="Times New Roman" pitchFamily="18" charset="0"/>
              </a:rPr>
              <a:t>The </a:t>
            </a:r>
            <a:r>
              <a:rPr lang="en-US" sz="2400" i="1" dirty="0" err="1">
                <a:latin typeface="Times New Roman" pitchFamily="18" charset="0"/>
                <a:cs typeface="Times New Roman" pitchFamily="18" charset="0"/>
              </a:rPr>
              <a:t>Deerslayer</a:t>
            </a:r>
            <a:r>
              <a:rPr lang="en-US" sz="2400" dirty="0">
                <a:latin typeface="Times New Roman" pitchFamily="18" charset="0"/>
                <a:cs typeface="Times New Roman" pitchFamily="18" charset="0"/>
              </a:rPr>
              <a:t> pursued </a:t>
            </a:r>
            <a:r>
              <a:rPr lang="en-US" sz="2400" dirty="0" err="1">
                <a:latin typeface="Times New Roman" pitchFamily="18" charset="0"/>
                <a:cs typeface="Times New Roman" pitchFamily="18" charset="0"/>
              </a:rPr>
              <a:t>Natty’s</a:t>
            </a:r>
            <a:r>
              <a:rPr lang="en-US" sz="2400" dirty="0">
                <a:latin typeface="Times New Roman" pitchFamily="18" charset="0"/>
                <a:cs typeface="Times New Roman" pitchFamily="18" charset="0"/>
              </a:rPr>
              <a:t> career both forward and backward in time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from the first flush of manhood to his death as an old man on the western plains. He also imagined a bi-cultural and bi-racial friendship between Natty </a:t>
            </a:r>
            <a:r>
              <a:rPr lang="en-US" sz="2400" dirty="0" err="1">
                <a:latin typeface="Times New Roman" pitchFamily="18" charset="0"/>
                <a:cs typeface="Times New Roman" pitchFamily="18" charset="0"/>
              </a:rPr>
              <a:t>Bumppo</a:t>
            </a:r>
            <a:r>
              <a:rPr lang="en-US" sz="2400" dirty="0">
                <a:latin typeface="Times New Roman" pitchFamily="18" charset="0"/>
                <a:cs typeface="Times New Roman" pitchFamily="18" charset="0"/>
              </a:rPr>
              <a:t> and a Native American warrior, thereby projecting the fulfillment of the democratic dream which persists in American literature. </a:t>
            </a:r>
            <a:endParaRPr lang="zh-CN" alt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0034" y="274638"/>
            <a:ext cx="8186766" cy="939784"/>
          </a:xfrm>
        </p:spPr>
        <p:txBody>
          <a:bodyPr>
            <a:normAutofit/>
          </a:bodyPr>
          <a:lstStyle/>
          <a:p>
            <a:r>
              <a:rPr lang="en-US" sz="3200" dirty="0" smtClean="0">
                <a:latin typeface="Times New Roman" pitchFamily="18" charset="0"/>
                <a:cs typeface="Times New Roman" pitchFamily="18" charset="0"/>
              </a:rPr>
              <a:t>James </a:t>
            </a:r>
            <a:r>
              <a:rPr lang="en-US" sz="3200" dirty="0" err="1" smtClean="0">
                <a:latin typeface="Times New Roman" pitchFamily="18" charset="0"/>
                <a:cs typeface="Times New Roman" pitchFamily="18" charset="0"/>
              </a:rPr>
              <a:t>Fenimore</a:t>
            </a:r>
            <a:r>
              <a:rPr lang="en-US" sz="3200" dirty="0" smtClean="0">
                <a:latin typeface="Times New Roman" pitchFamily="18" charset="0"/>
                <a:cs typeface="Times New Roman" pitchFamily="18" charset="0"/>
              </a:rPr>
              <a:t> Cooper (1789-1851)</a:t>
            </a:r>
            <a:endParaRPr lang="zh-CN" altLang="en-US" sz="3200" dirty="0">
              <a:latin typeface="Times New Roman" pitchFamily="18" charset="0"/>
              <a:cs typeface="Times New Roman" pitchFamily="18" charset="0"/>
            </a:endParaRPr>
          </a:p>
        </p:txBody>
      </p:sp>
      <p:sp>
        <p:nvSpPr>
          <p:cNvPr id="5" name="文本占位符 4"/>
          <p:cNvSpPr>
            <a:spLocks noGrp="1"/>
          </p:cNvSpPr>
          <p:nvPr>
            <p:ph type="body" idx="1"/>
          </p:nvPr>
        </p:nvSpPr>
        <p:spPr>
          <a:xfrm>
            <a:off x="428596" y="1500175"/>
            <a:ext cx="3857652" cy="142876"/>
          </a:xfrm>
        </p:spPr>
        <p:txBody>
          <a:bodyPr>
            <a:normAutofit fontScale="25000" lnSpcReduction="20000"/>
          </a:bodyPr>
          <a:lstStyle/>
          <a:p>
            <a:endParaRPr lang="zh-CN" altLang="en-US" b="0" dirty="0">
              <a:latin typeface="Times New Roman" pitchFamily="18" charset="0"/>
              <a:cs typeface="Times New Roman" pitchFamily="18" charset="0"/>
            </a:endParaRPr>
          </a:p>
        </p:txBody>
      </p:sp>
      <p:pic>
        <p:nvPicPr>
          <p:cNvPr id="9" name="内容占位符 8" descr="James_Fenimore_Cooper.jpg"/>
          <p:cNvPicPr>
            <a:picLocks noGrp="1" noChangeAspect="1"/>
          </p:cNvPicPr>
          <p:nvPr>
            <p:ph sz="half" idx="2"/>
          </p:nvPr>
        </p:nvPicPr>
        <p:blipFill>
          <a:blip r:embed="rId2"/>
          <a:stretch>
            <a:fillRect/>
          </a:stretch>
        </p:blipFill>
        <p:spPr>
          <a:xfrm>
            <a:off x="327015" y="1928802"/>
            <a:ext cx="3929090" cy="4143404"/>
          </a:xfrm>
        </p:spPr>
      </p:pic>
      <p:sp>
        <p:nvSpPr>
          <p:cNvPr id="7" name="文本占位符 6"/>
          <p:cNvSpPr>
            <a:spLocks noGrp="1"/>
          </p:cNvSpPr>
          <p:nvPr>
            <p:ph type="body" sz="quarter" idx="3"/>
          </p:nvPr>
        </p:nvSpPr>
        <p:spPr>
          <a:xfrm>
            <a:off x="4357686" y="1142984"/>
            <a:ext cx="4357717" cy="1285884"/>
          </a:xfrm>
        </p:spPr>
        <p:txBody>
          <a:bodyPr>
            <a:noAutofit/>
          </a:bodyPr>
          <a:lstStyle/>
          <a:p>
            <a:r>
              <a:rPr lang="en-US" sz="1800" b="0" dirty="0">
                <a:latin typeface="Times New Roman" pitchFamily="18" charset="0"/>
                <a:cs typeface="Times New Roman" pitchFamily="18" charset="0"/>
              </a:rPr>
              <a:t>Natty </a:t>
            </a:r>
            <a:r>
              <a:rPr lang="en-US" sz="1800" b="0" dirty="0" err="1">
                <a:latin typeface="Times New Roman" pitchFamily="18" charset="0"/>
                <a:cs typeface="Times New Roman" pitchFamily="18" charset="0"/>
              </a:rPr>
              <a:t>Bumppo</a:t>
            </a:r>
            <a:r>
              <a:rPr lang="en-US" sz="1800" b="0" dirty="0">
                <a:latin typeface="Times New Roman" pitchFamily="18" charset="0"/>
                <a:cs typeface="Times New Roman" pitchFamily="18" charset="0"/>
              </a:rPr>
              <a:t>, although the child of white parents, grew up </a:t>
            </a:r>
            <a:r>
              <a:rPr lang="en-US" sz="1800" b="0" dirty="0" smtClean="0">
                <a:latin typeface="Times New Roman" pitchFamily="18" charset="0"/>
                <a:cs typeface="Times New Roman" pitchFamily="18" charset="0"/>
              </a:rPr>
              <a:t>among Delaware Indians</a:t>
            </a:r>
            <a:r>
              <a:rPr lang="en-US" sz="1800" b="0" dirty="0">
                <a:latin typeface="Times New Roman" pitchFamily="18" charset="0"/>
                <a:cs typeface="Times New Roman" pitchFamily="18" charset="0"/>
              </a:rPr>
              <a:t> and was educated </a:t>
            </a:r>
            <a:r>
              <a:rPr lang="en-US" sz="1800" b="0" dirty="0" smtClean="0">
                <a:latin typeface="Times New Roman" pitchFamily="18" charset="0"/>
                <a:cs typeface="Times New Roman" pitchFamily="18" charset="0"/>
              </a:rPr>
              <a:t>by Moravian Christians,</a:t>
            </a:r>
            <a:r>
              <a:rPr lang="en-US" sz="1800" b="0" dirty="0">
                <a:latin typeface="Times New Roman" pitchFamily="18" charset="0"/>
                <a:cs typeface="Times New Roman" pitchFamily="18" charset="0"/>
              </a:rPr>
              <a:t> becoming </a:t>
            </a:r>
            <a:r>
              <a:rPr lang="en-US" sz="1800" b="0" dirty="0" smtClean="0">
                <a:latin typeface="Times New Roman" pitchFamily="18" charset="0"/>
                <a:cs typeface="Times New Roman" pitchFamily="18" charset="0"/>
              </a:rPr>
              <a:t>a fearless warrior.</a:t>
            </a:r>
            <a:endParaRPr lang="zh-CN" altLang="en-US" sz="1800" dirty="0">
              <a:latin typeface="Times New Roman" pitchFamily="18" charset="0"/>
              <a:cs typeface="Times New Roman" pitchFamily="18" charset="0"/>
            </a:endParaRPr>
          </a:p>
        </p:txBody>
      </p:sp>
      <p:pic>
        <p:nvPicPr>
          <p:cNvPr id="10" name="内容占位符 9" descr="Natty Bumppo.jpg"/>
          <p:cNvPicPr>
            <a:picLocks noGrp="1" noChangeAspect="1"/>
          </p:cNvPicPr>
          <p:nvPr>
            <p:ph sz="quarter" idx="4"/>
          </p:nvPr>
        </p:nvPicPr>
        <p:blipFill>
          <a:blip r:embed="rId3"/>
          <a:stretch>
            <a:fillRect/>
          </a:stretch>
        </p:blipFill>
        <p:spPr>
          <a:xfrm>
            <a:off x="5000628" y="2517140"/>
            <a:ext cx="3256095" cy="4023373"/>
          </a:xfr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3022</Words>
  <Application>Microsoft Office PowerPoint</Application>
  <PresentationFormat>On-screen Show (4:3)</PresentationFormat>
  <Paragraphs>134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主题</vt:lpstr>
      <vt:lpstr>《英语国家社会与文化入门》(下册）</vt:lpstr>
      <vt:lpstr>  The United States of America Unit 7  American Literature   </vt:lpstr>
      <vt:lpstr>Quiz</vt:lpstr>
      <vt:lpstr>Focal Points</vt:lpstr>
      <vt:lpstr>This Unit Is Divided into Five Sections</vt:lpstr>
      <vt:lpstr>I. Early Fiction</vt:lpstr>
      <vt:lpstr>Washington Irving（1783-1859）</vt:lpstr>
      <vt:lpstr>I. Early Fiction</vt:lpstr>
      <vt:lpstr>James Fenimore Cooper (1789-1851)</vt:lpstr>
      <vt:lpstr>II. Major Writers of the 19th Century</vt:lpstr>
      <vt:lpstr>II. Major Writers of the 19th Century</vt:lpstr>
      <vt:lpstr>Ralph Waldo Emerson</vt:lpstr>
      <vt:lpstr>II. Major Writers of the 19th Century</vt:lpstr>
      <vt:lpstr>Henry David Thoreau</vt:lpstr>
      <vt:lpstr>II. Major Writers of the 19th Century</vt:lpstr>
      <vt:lpstr>Nathaniel Hawthorne</vt:lpstr>
      <vt:lpstr>II. Major Writers of the 19th Century</vt:lpstr>
      <vt:lpstr>Melville’s masterpiece Moby Dick or The White Whale, published in 1851, uses a story of a whaling voyage to explore numerous profound themes questioning democracy and morality with which contemporary readers continue to grapple. Many consider it to be America’s greatest novel. </vt:lpstr>
      <vt:lpstr>II. Major Writers of the 19th Century</vt:lpstr>
      <vt:lpstr>Walt Whitman</vt:lpstr>
      <vt:lpstr>II. Major Writers of the 19th Century</vt:lpstr>
      <vt:lpstr>Mark Twain</vt:lpstr>
      <vt:lpstr>Emily Dickinson (1830-1886)</vt:lpstr>
      <vt:lpstr>III. Major Writers at the Turn of the Century</vt:lpstr>
      <vt:lpstr>Henry James (1843-1016)</vt:lpstr>
      <vt:lpstr>Edith Wharton (1862-1937)</vt:lpstr>
      <vt:lpstr>III. Major Writers at the Turn of the Century </vt:lpstr>
      <vt:lpstr>IV. Major Writers of the 20th Century</vt:lpstr>
      <vt:lpstr>IV. Major Writers of the 20th Century</vt:lpstr>
      <vt:lpstr>T.S. Eliot (1888 –1965)</vt:lpstr>
      <vt:lpstr>F. Scott Fitzgerald（1896-1940）</vt:lpstr>
      <vt:lpstr>Ernest Hemingway (1899-1961)</vt:lpstr>
      <vt:lpstr>William Faulkner (1897-1962)</vt:lpstr>
      <vt:lpstr>Eugene O’Neill (1888-1953)</vt:lpstr>
      <vt:lpstr>IV. Major Writers of the 20th Century</vt:lpstr>
      <vt:lpstr>Ralph Ellison (left) and James Baldwin (right)</vt:lpstr>
      <vt:lpstr>New American Voices</vt:lpstr>
      <vt:lpstr>Tony Morrison (left) and Maxine Hong Kingston (right)</vt:lpstr>
      <vt:lpstr>Questions for Discussion</vt:lpstr>
      <vt:lpstr>The End</vt:lpstr>
    </vt:vector>
  </TitlesOfParts>
  <Company>Gskening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Gs</dc:creator>
  <cp:lastModifiedBy>Wang</cp:lastModifiedBy>
  <cp:revision>122</cp:revision>
  <dcterms:created xsi:type="dcterms:W3CDTF">2014-09-25T16:49:36Z</dcterms:created>
  <dcterms:modified xsi:type="dcterms:W3CDTF">2015-12-05T19:22:15Z</dcterms:modified>
</cp:coreProperties>
</file>